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2"/>
  </p:notesMasterIdLst>
  <p:handoutMasterIdLst>
    <p:handoutMasterId r:id="rId73"/>
  </p:handoutMasterIdLst>
  <p:sldIdLst>
    <p:sldId id="256" r:id="rId2"/>
    <p:sldId id="259" r:id="rId3"/>
    <p:sldId id="294" r:id="rId4"/>
    <p:sldId id="264" r:id="rId5"/>
    <p:sldId id="257" r:id="rId6"/>
    <p:sldId id="288" r:id="rId7"/>
    <p:sldId id="286" r:id="rId8"/>
    <p:sldId id="271" r:id="rId9"/>
    <p:sldId id="266" r:id="rId10"/>
    <p:sldId id="267" r:id="rId11"/>
    <p:sldId id="273" r:id="rId12"/>
    <p:sldId id="272" r:id="rId13"/>
    <p:sldId id="374" r:id="rId14"/>
    <p:sldId id="289" r:id="rId15"/>
    <p:sldId id="261" r:id="rId16"/>
    <p:sldId id="262" r:id="rId17"/>
    <p:sldId id="263" r:id="rId18"/>
    <p:sldId id="290" r:id="rId19"/>
    <p:sldId id="265" r:id="rId20"/>
    <p:sldId id="278" r:id="rId21"/>
    <p:sldId id="287" r:id="rId22"/>
    <p:sldId id="276" r:id="rId23"/>
    <p:sldId id="281" r:id="rId24"/>
    <p:sldId id="277" r:id="rId25"/>
    <p:sldId id="280" r:id="rId26"/>
    <p:sldId id="284" r:id="rId27"/>
    <p:sldId id="285" r:id="rId28"/>
    <p:sldId id="283" r:id="rId29"/>
    <p:sldId id="282" r:id="rId30"/>
    <p:sldId id="375" r:id="rId31"/>
    <p:sldId id="291" r:id="rId32"/>
    <p:sldId id="279" r:id="rId33"/>
    <p:sldId id="307" r:id="rId34"/>
    <p:sldId id="306" r:id="rId35"/>
    <p:sldId id="296" r:id="rId36"/>
    <p:sldId id="341" r:id="rId37"/>
    <p:sldId id="342" r:id="rId38"/>
    <p:sldId id="343" r:id="rId39"/>
    <p:sldId id="344" r:id="rId40"/>
    <p:sldId id="367" r:id="rId41"/>
    <p:sldId id="346" r:id="rId42"/>
    <p:sldId id="347" r:id="rId43"/>
    <p:sldId id="348" r:id="rId44"/>
    <p:sldId id="349" r:id="rId45"/>
    <p:sldId id="373" r:id="rId46"/>
    <p:sldId id="350" r:id="rId47"/>
    <p:sldId id="351" r:id="rId48"/>
    <p:sldId id="352" r:id="rId49"/>
    <p:sldId id="353" r:id="rId50"/>
    <p:sldId id="354" r:id="rId51"/>
    <p:sldId id="355" r:id="rId52"/>
    <p:sldId id="366" r:id="rId53"/>
    <p:sldId id="368" r:id="rId54"/>
    <p:sldId id="370" r:id="rId55"/>
    <p:sldId id="371" r:id="rId56"/>
    <p:sldId id="372" r:id="rId57"/>
    <p:sldId id="357" r:id="rId58"/>
    <p:sldId id="358" r:id="rId59"/>
    <p:sldId id="359" r:id="rId60"/>
    <p:sldId id="360" r:id="rId61"/>
    <p:sldId id="361" r:id="rId62"/>
    <p:sldId id="362" r:id="rId63"/>
    <p:sldId id="363" r:id="rId64"/>
    <p:sldId id="364" r:id="rId65"/>
    <p:sldId id="365" r:id="rId66"/>
    <p:sldId id="292" r:id="rId67"/>
    <p:sldId id="311" r:id="rId68"/>
    <p:sldId id="312" r:id="rId69"/>
    <p:sldId id="313" r:id="rId70"/>
    <p:sldId id="314" r:id="rId71"/>
  </p:sldIdLst>
  <p:sldSz cx="9144000" cy="6858000" type="screen4x3"/>
  <p:notesSz cx="6797675" cy="9926638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A422F-85DD-4F7E-98F7-DA2B51AE7AF4}" type="datetimeFigureOut">
              <a:rPr lang="da-DK" smtClean="0"/>
              <a:t>10-08-2017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D4FB9-C2AB-42C1-BE0F-F8D9D2FED85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394397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E0BE2-F866-478B-8F62-48FFEA19E8BA}" type="datetimeFigureOut">
              <a:rPr lang="da-DK" smtClean="0"/>
              <a:t>10-08-2017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226D3-A6CE-4C84-A4CA-DEBA4E7A48A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41050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478985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300863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091886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9630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96300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844164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481655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372953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331530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488160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19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15811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020426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028732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435691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11217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46415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50373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017243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734639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384161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774778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29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13244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82588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682254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94890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000717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622975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347663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91527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410398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0067504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38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0136805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FFC414-AE16-4BD8-B7B5-312B05BB1E4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23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0837794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538124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4880417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538124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4278882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0679330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3602373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2598466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991858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1952226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49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50326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843038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11962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428379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119626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119626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119626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119626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119626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0520529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7438060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59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61384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721884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1692304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0977076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5470950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1867317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0821354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374365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2210982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7682116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6021800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69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15294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5243934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70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82614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495441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226D3-A6CE-4C84-A4CA-DEBA4E7A48A3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0255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1895E-85B0-4847-B5C7-286D38C24FDF}" type="datetime1">
              <a:rPr lang="da-DK" smtClean="0"/>
              <a:t>10-08-2017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6489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9B8B0-4732-4B02-9DDC-0FA82BBA6F7D}" type="datetime1">
              <a:rPr lang="da-DK" smtClean="0"/>
              <a:t>10-08-2017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70036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4546-324D-4339-AE8B-F86D305EE891}" type="datetime1">
              <a:rPr lang="da-DK" smtClean="0"/>
              <a:t>10-08-2017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47109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91D7-28B1-4544-981B-BE850E731842}" type="datetime1">
              <a:rPr lang="da-DK" smtClean="0"/>
              <a:t>10-08-2017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49218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E5C07-8ADB-4616-B5DA-F7325DB5FAD9}" type="datetime1">
              <a:rPr lang="da-DK" smtClean="0"/>
              <a:t>10-08-2017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2548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AE58-B7CF-4701-99A1-1DD176339263}" type="datetime1">
              <a:rPr lang="da-DK" smtClean="0"/>
              <a:t>10-08-2017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02319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2F0F-CB4F-4708-B45C-C3C7665C64F0}" type="datetime1">
              <a:rPr lang="da-DK" smtClean="0"/>
              <a:t>10-08-2017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99675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5C53C-42D0-4EA2-BB12-BF8C403DF741}" type="datetime1">
              <a:rPr lang="da-DK" smtClean="0"/>
              <a:t>10-08-2017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02884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72E0D-3C35-4965-9148-BF1375F5B505}" type="datetime1">
              <a:rPr lang="da-DK" smtClean="0"/>
              <a:t>10-08-2017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64961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54D82-DD18-41B1-B690-98395F8E30BD}" type="datetime1">
              <a:rPr lang="da-DK" smtClean="0"/>
              <a:t>10-08-2017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7132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1F06E-21E7-4D80-8B20-419E16E51E03}" type="datetime1">
              <a:rPr lang="da-DK" smtClean="0"/>
              <a:t>10-08-2017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242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46E63-AA0D-4A8E-9CA6-D41191F844BA}" type="datetime1">
              <a:rPr lang="da-DK" smtClean="0"/>
              <a:t>10-08-2017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1E5EA-C0CD-48C8-9E3A-C80CB46AEF8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11301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oodhart's_law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economics.mit.edu/files/795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st.dk/da/Statistik/dokumentation/Times/personindkomst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199.680&amp;rep=rep1&amp;type=pdf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socialfabric.ku.dk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con.ucdavis.edu/faculty/scarrell/sortexp.pdf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faculty-gsb.stanford.edu/athey/documents/AtheyKDDfinal.pdf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://journals.cambridge.org/action/displayAbstract?fromPage=online&amp;aid=9345189&amp;fileId=S0007123414000064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atlantic.com/health/archive/2014/07/the-myth-of-buying-beauty/374414/" TargetMode="External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politiken.dk/oekonomi/privatoekonomi/ECE2228204/lav-foedselsvaegt-afsloerer-daarlige-betalere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a-DK" dirty="0" smtClean="0"/>
              <a:t>Social Data Science</a:t>
            </a:r>
            <a:br>
              <a:rPr lang="da-DK" dirty="0" smtClean="0"/>
            </a:br>
            <a:r>
              <a:rPr lang="da-DK" dirty="0" smtClean="0"/>
              <a:t/>
            </a:r>
            <a:br>
              <a:rPr lang="da-DK" dirty="0" smtClean="0"/>
            </a:br>
            <a:r>
              <a:rPr lang="da-DK" dirty="0" smtClean="0"/>
              <a:t>Data and Big data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smtClean="0"/>
              <a:t>David Dreyer Lassen</a:t>
            </a:r>
          </a:p>
          <a:p>
            <a:r>
              <a:rPr lang="da-DK" dirty="0" smtClean="0"/>
              <a:t>UCPH ECON</a:t>
            </a:r>
          </a:p>
          <a:p>
            <a:r>
              <a:rPr lang="da-DK" dirty="0" smtClean="0"/>
              <a:t>August </a:t>
            </a:r>
            <a:r>
              <a:rPr lang="da-DK" dirty="0" smtClean="0"/>
              <a:t>11, 2017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560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40968"/>
            <a:ext cx="8229600" cy="2985195"/>
          </a:xfrm>
        </p:spPr>
        <p:txBody>
          <a:bodyPr/>
          <a:lstStyle/>
          <a:p>
            <a:endParaRPr lang="da-DK" dirty="0" smtClean="0"/>
          </a:p>
          <a:p>
            <a:endParaRPr lang="da-DK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9552" y="476672"/>
            <a:ext cx="8229600" cy="58326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dirty="0" smtClean="0"/>
              <a:t>2. </a:t>
            </a:r>
            <a:r>
              <a:rPr lang="da-DK" dirty="0" err="1" smtClean="0"/>
              <a:t>Hypothesis</a:t>
            </a:r>
            <a:r>
              <a:rPr lang="da-DK" dirty="0" smtClean="0"/>
              <a:t> </a:t>
            </a:r>
            <a:r>
              <a:rPr lang="da-DK" dirty="0" err="1" smtClean="0"/>
              <a:t>testing</a:t>
            </a:r>
            <a:endParaRPr lang="da-DK" dirty="0" smtClean="0"/>
          </a:p>
          <a:p>
            <a:r>
              <a:rPr lang="da-DK" dirty="0" err="1" smtClean="0"/>
              <a:t>Theory</a:t>
            </a:r>
            <a:r>
              <a:rPr lang="da-DK" dirty="0" smtClean="0"/>
              <a:t> (rational </a:t>
            </a:r>
            <a:r>
              <a:rPr lang="da-DK" dirty="0" err="1" smtClean="0"/>
              <a:t>choice</a:t>
            </a:r>
            <a:r>
              <a:rPr lang="da-DK" dirty="0" smtClean="0"/>
              <a:t>, </a:t>
            </a:r>
            <a:r>
              <a:rPr lang="da-DK" dirty="0" err="1" smtClean="0"/>
              <a:t>sociology</a:t>
            </a:r>
            <a:r>
              <a:rPr lang="da-DK" dirty="0" smtClean="0"/>
              <a:t>, </a:t>
            </a:r>
            <a:r>
              <a:rPr lang="da-DK" dirty="0" err="1" smtClean="0"/>
              <a:t>biology</a:t>
            </a:r>
            <a:r>
              <a:rPr lang="da-DK" dirty="0" smtClean="0"/>
              <a:t>, </a:t>
            </a:r>
            <a:r>
              <a:rPr lang="da-DK" dirty="0" err="1" smtClean="0"/>
              <a:t>common</a:t>
            </a:r>
            <a:r>
              <a:rPr lang="da-DK" dirty="0" smtClean="0"/>
              <a:t> </a:t>
            </a:r>
            <a:r>
              <a:rPr lang="da-DK" dirty="0" err="1" smtClean="0"/>
              <a:t>sense</a:t>
            </a:r>
            <a:r>
              <a:rPr lang="da-DK" dirty="0" smtClean="0"/>
              <a:t>, …) </a:t>
            </a:r>
            <a:r>
              <a:rPr lang="da-DK" dirty="0" err="1" smtClean="0"/>
              <a:t>posits</a:t>
            </a:r>
            <a:r>
              <a:rPr lang="da-DK" dirty="0" smtClean="0"/>
              <a:t> </a:t>
            </a:r>
            <a:r>
              <a:rPr lang="da-DK" dirty="0" err="1" smtClean="0"/>
              <a:t>effect</a:t>
            </a:r>
            <a:r>
              <a:rPr lang="da-DK" dirty="0" smtClean="0"/>
              <a:t> of X on Y</a:t>
            </a:r>
          </a:p>
          <a:p>
            <a:pPr marL="971550" lvl="1" indent="-514350">
              <a:buFont typeface="+mj-lt"/>
              <a:buAutoNum type="alphaUcPeriod"/>
            </a:pPr>
            <a:r>
              <a:rPr lang="da-DK" dirty="0" err="1" smtClean="0"/>
              <a:t>Selection</a:t>
            </a:r>
            <a:r>
              <a:rPr lang="da-DK" dirty="0" smtClean="0"/>
              <a:t>/type </a:t>
            </a:r>
            <a:r>
              <a:rPr lang="da-DK" dirty="0" err="1" smtClean="0"/>
              <a:t>theory</a:t>
            </a:r>
            <a:r>
              <a:rPr lang="da-DK" dirty="0" smtClean="0"/>
              <a:t>: People </a:t>
            </a:r>
            <a:r>
              <a:rPr lang="da-DK" dirty="0" err="1" smtClean="0"/>
              <a:t>who</a:t>
            </a:r>
            <a:r>
              <a:rPr lang="da-DK" dirty="0" smtClean="0"/>
              <a:t> </a:t>
            </a:r>
            <a:r>
              <a:rPr lang="da-DK" dirty="0" err="1" smtClean="0"/>
              <a:t>are</a:t>
            </a:r>
            <a:r>
              <a:rPr lang="da-DK" dirty="0" smtClean="0"/>
              <a:t> </a:t>
            </a:r>
            <a:r>
              <a:rPr lang="da-DK" dirty="0" err="1" smtClean="0"/>
              <a:t>impatient</a:t>
            </a:r>
            <a:r>
              <a:rPr lang="da-DK" dirty="0" smtClean="0"/>
              <a:t> </a:t>
            </a:r>
            <a:r>
              <a:rPr lang="da-DK" dirty="0" err="1" smtClean="0"/>
              <a:t>cannot</a:t>
            </a:r>
            <a:r>
              <a:rPr lang="da-DK" dirty="0" smtClean="0"/>
              <a:t> </a:t>
            </a:r>
            <a:r>
              <a:rPr lang="da-DK" dirty="0" err="1" smtClean="0"/>
              <a:t>defer</a:t>
            </a:r>
            <a:r>
              <a:rPr lang="da-DK" dirty="0" smtClean="0"/>
              <a:t> </a:t>
            </a:r>
            <a:r>
              <a:rPr lang="da-DK" dirty="0" err="1" smtClean="0"/>
              <a:t>immediate</a:t>
            </a:r>
            <a:r>
              <a:rPr lang="da-DK" dirty="0" smtClean="0"/>
              <a:t> </a:t>
            </a:r>
            <a:r>
              <a:rPr lang="da-DK" dirty="0" err="1" smtClean="0"/>
              <a:t>pleasures</a:t>
            </a:r>
            <a:r>
              <a:rPr lang="da-DK" dirty="0" smtClean="0"/>
              <a:t> -&gt; </a:t>
            </a:r>
            <a:r>
              <a:rPr lang="da-DK" dirty="0" err="1" smtClean="0"/>
              <a:t>smoke</a:t>
            </a:r>
            <a:r>
              <a:rPr lang="da-DK" dirty="0" smtClean="0"/>
              <a:t> and drink </a:t>
            </a:r>
            <a:r>
              <a:rPr lang="da-DK" dirty="0" err="1" smtClean="0"/>
              <a:t>while</a:t>
            </a:r>
            <a:r>
              <a:rPr lang="da-DK" dirty="0" smtClean="0"/>
              <a:t> </a:t>
            </a:r>
            <a:r>
              <a:rPr lang="da-DK" dirty="0" err="1" smtClean="0"/>
              <a:t>pregnant</a:t>
            </a:r>
            <a:r>
              <a:rPr lang="da-DK" dirty="0" smtClean="0"/>
              <a:t> -&gt; give </a:t>
            </a:r>
            <a:r>
              <a:rPr lang="da-DK" dirty="0" err="1" smtClean="0"/>
              <a:t>birth</a:t>
            </a:r>
            <a:r>
              <a:rPr lang="da-DK" dirty="0" smtClean="0"/>
              <a:t> </a:t>
            </a:r>
            <a:r>
              <a:rPr lang="da-DK" dirty="0" err="1" smtClean="0"/>
              <a:t>sooner</a:t>
            </a:r>
            <a:r>
              <a:rPr lang="da-DK" dirty="0" smtClean="0"/>
              <a:t>. If </a:t>
            </a:r>
            <a:r>
              <a:rPr lang="da-DK" dirty="0" err="1" smtClean="0"/>
              <a:t>impatient</a:t>
            </a:r>
            <a:r>
              <a:rPr lang="da-DK" dirty="0" smtClean="0"/>
              <a:t> </a:t>
            </a:r>
            <a:r>
              <a:rPr lang="da-DK" dirty="0" err="1" smtClean="0"/>
              <a:t>parents</a:t>
            </a:r>
            <a:r>
              <a:rPr lang="da-DK" dirty="0" smtClean="0"/>
              <a:t> -&gt; </a:t>
            </a:r>
            <a:r>
              <a:rPr lang="da-DK" dirty="0" err="1" smtClean="0"/>
              <a:t>impatient</a:t>
            </a:r>
            <a:r>
              <a:rPr lang="da-DK" dirty="0" smtClean="0"/>
              <a:t> </a:t>
            </a:r>
            <a:r>
              <a:rPr lang="da-DK" dirty="0" err="1" smtClean="0"/>
              <a:t>children</a:t>
            </a:r>
            <a:r>
              <a:rPr lang="da-DK" dirty="0" smtClean="0"/>
              <a:t> (</a:t>
            </a:r>
            <a:r>
              <a:rPr lang="da-DK" dirty="0" err="1" smtClean="0"/>
              <a:t>whether</a:t>
            </a:r>
            <a:r>
              <a:rPr lang="da-DK" dirty="0" smtClean="0"/>
              <a:t> by nature or </a:t>
            </a:r>
            <a:r>
              <a:rPr lang="da-DK" dirty="0" err="1" smtClean="0"/>
              <a:t>nurture</a:t>
            </a:r>
            <a:r>
              <a:rPr lang="da-DK" dirty="0" smtClean="0"/>
              <a:t>), </a:t>
            </a:r>
            <a:r>
              <a:rPr lang="da-DK" dirty="0" err="1" smtClean="0"/>
              <a:t>we</a:t>
            </a:r>
            <a:r>
              <a:rPr lang="da-DK" dirty="0" smtClean="0"/>
              <a:t> have an </a:t>
            </a:r>
            <a:r>
              <a:rPr lang="da-DK" dirty="0" err="1" smtClean="0"/>
              <a:t>explanation</a:t>
            </a:r>
            <a:r>
              <a:rPr lang="da-DK" dirty="0" smtClean="0"/>
              <a:t>.</a:t>
            </a:r>
          </a:p>
          <a:p>
            <a:pPr marL="971550" lvl="1" indent="-514350">
              <a:buFont typeface="+mj-lt"/>
              <a:buAutoNum type="alphaUcPeriod"/>
            </a:pPr>
            <a:r>
              <a:rPr lang="da-DK" dirty="0" err="1" smtClean="0"/>
              <a:t>Biological</a:t>
            </a:r>
            <a:r>
              <a:rPr lang="da-DK" dirty="0" smtClean="0"/>
              <a:t> </a:t>
            </a:r>
            <a:r>
              <a:rPr lang="da-DK" dirty="0" err="1" smtClean="0"/>
              <a:t>theory</a:t>
            </a:r>
            <a:r>
              <a:rPr lang="da-DK" dirty="0" smtClean="0"/>
              <a:t>: </a:t>
            </a:r>
            <a:r>
              <a:rPr lang="da-DK" dirty="0" err="1" smtClean="0"/>
              <a:t>low</a:t>
            </a:r>
            <a:r>
              <a:rPr lang="da-DK" dirty="0" smtClean="0"/>
              <a:t> </a:t>
            </a:r>
            <a:r>
              <a:rPr lang="da-DK" dirty="0" err="1" smtClean="0"/>
              <a:t>birth</a:t>
            </a:r>
            <a:r>
              <a:rPr lang="da-DK" dirty="0" smtClean="0"/>
              <a:t> </a:t>
            </a:r>
            <a:r>
              <a:rPr lang="da-DK" dirty="0" err="1" smtClean="0"/>
              <a:t>weight</a:t>
            </a:r>
            <a:r>
              <a:rPr lang="da-DK" dirty="0" smtClean="0"/>
              <a:t> </a:t>
            </a:r>
            <a:r>
              <a:rPr lang="da-DK" dirty="0" err="1" smtClean="0"/>
              <a:t>affects</a:t>
            </a:r>
            <a:r>
              <a:rPr lang="da-DK" dirty="0" smtClean="0"/>
              <a:t> </a:t>
            </a:r>
            <a:r>
              <a:rPr lang="da-DK" dirty="0" err="1" smtClean="0"/>
              <a:t>brain</a:t>
            </a:r>
            <a:r>
              <a:rPr lang="da-DK" dirty="0" smtClean="0"/>
              <a:t> </a:t>
            </a:r>
            <a:r>
              <a:rPr lang="da-DK" dirty="0" err="1" smtClean="0"/>
              <a:t>development</a:t>
            </a:r>
            <a:r>
              <a:rPr lang="da-DK" dirty="0" smtClean="0"/>
              <a:t> and </a:t>
            </a:r>
            <a:r>
              <a:rPr lang="da-DK" dirty="0" err="1" smtClean="0"/>
              <a:t>neurological</a:t>
            </a:r>
            <a:r>
              <a:rPr lang="da-DK" dirty="0" smtClean="0"/>
              <a:t> </a:t>
            </a:r>
            <a:r>
              <a:rPr lang="da-DK" dirty="0" err="1" smtClean="0"/>
              <a:t>wiring</a:t>
            </a:r>
            <a:r>
              <a:rPr lang="da-DK" dirty="0" smtClean="0"/>
              <a:t> for </a:t>
            </a:r>
            <a:r>
              <a:rPr lang="da-DK" dirty="0" err="1" smtClean="0"/>
              <a:t>patience</a:t>
            </a:r>
            <a:r>
              <a:rPr lang="da-DK" dirty="0" smtClean="0"/>
              <a:t>.</a:t>
            </a:r>
          </a:p>
          <a:p>
            <a:r>
              <a:rPr lang="da-DK" dirty="0" smtClean="0"/>
              <a:t>If (A), </a:t>
            </a:r>
            <a:r>
              <a:rPr lang="da-DK" dirty="0" err="1" smtClean="0"/>
              <a:t>little</a:t>
            </a:r>
            <a:r>
              <a:rPr lang="da-DK" dirty="0" smtClean="0"/>
              <a:t> </a:t>
            </a:r>
            <a:r>
              <a:rPr lang="da-DK" dirty="0" err="1" smtClean="0"/>
              <a:t>role</a:t>
            </a:r>
            <a:r>
              <a:rPr lang="da-DK" dirty="0" smtClean="0"/>
              <a:t> for policy; </a:t>
            </a:r>
            <a:r>
              <a:rPr lang="da-DK" dirty="0" err="1" smtClean="0"/>
              <a:t>also</a:t>
            </a:r>
            <a:r>
              <a:rPr lang="da-DK" dirty="0" smtClean="0"/>
              <a:t>, </a:t>
            </a:r>
            <a:r>
              <a:rPr lang="da-DK" dirty="0" err="1" smtClean="0"/>
              <a:t>both</a:t>
            </a:r>
            <a:r>
              <a:rPr lang="da-DK" dirty="0" smtClean="0"/>
              <a:t> </a:t>
            </a:r>
            <a:r>
              <a:rPr lang="da-DK" dirty="0" err="1" smtClean="0"/>
              <a:t>can</a:t>
            </a:r>
            <a:r>
              <a:rPr lang="da-DK" dirty="0" smtClean="0"/>
              <a:t> </a:t>
            </a:r>
            <a:r>
              <a:rPr lang="da-DK" dirty="0" err="1" smtClean="0"/>
              <a:t>be</a:t>
            </a:r>
            <a:r>
              <a:rPr lang="da-DK" dirty="0" smtClean="0"/>
              <a:t> true at same time</a:t>
            </a:r>
          </a:p>
          <a:p>
            <a:r>
              <a:rPr lang="da-DK" dirty="0" smtClean="0"/>
              <a:t>How to </a:t>
            </a:r>
            <a:r>
              <a:rPr lang="da-DK" dirty="0" err="1" smtClean="0"/>
              <a:t>distinguish</a:t>
            </a:r>
            <a:r>
              <a:rPr lang="da-DK" dirty="0" smtClean="0"/>
              <a:t>: </a:t>
            </a:r>
            <a:r>
              <a:rPr lang="da-DK" dirty="0" err="1" smtClean="0"/>
              <a:t>exogenous</a:t>
            </a:r>
            <a:r>
              <a:rPr lang="da-DK" dirty="0" smtClean="0"/>
              <a:t> </a:t>
            </a:r>
            <a:r>
              <a:rPr lang="da-DK" dirty="0" err="1" smtClean="0"/>
              <a:t>shock</a:t>
            </a:r>
            <a:r>
              <a:rPr lang="da-DK" dirty="0" smtClean="0"/>
              <a:t> to </a:t>
            </a:r>
            <a:r>
              <a:rPr lang="da-DK" dirty="0" err="1" smtClean="0"/>
              <a:t>birthweight</a:t>
            </a:r>
            <a:r>
              <a:rPr lang="da-DK" dirty="0" smtClean="0"/>
              <a:t>, but </a:t>
            </a:r>
            <a:r>
              <a:rPr lang="da-DK" dirty="0" err="1" smtClean="0"/>
              <a:t>ethically</a:t>
            </a:r>
            <a:r>
              <a:rPr lang="da-DK" dirty="0" smtClean="0"/>
              <a:t> tricky ...</a:t>
            </a:r>
          </a:p>
          <a:p>
            <a:pPr marL="0" indent="0">
              <a:buNone/>
            </a:pPr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91146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>
                <a:hlinkClick r:id="rId3"/>
              </a:rPr>
              <a:t>Goodhart’s</a:t>
            </a:r>
            <a:r>
              <a:rPr lang="da-DK" dirty="0" smtClean="0">
                <a:hlinkClick r:id="rId3"/>
              </a:rPr>
              <a:t> </a:t>
            </a:r>
            <a:r>
              <a:rPr lang="da-DK" dirty="0" err="1" smtClean="0">
                <a:hlinkClick r:id="rId3"/>
              </a:rPr>
              <a:t>law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472" indent="-347472">
              <a:spcBef>
                <a:spcPts val="768"/>
              </a:spcBef>
              <a:buSzPts val="3200"/>
              <a:buFont typeface="Arial"/>
              <a:buChar char="•"/>
            </a:pPr>
            <a:r>
              <a:rPr lang="da-DK" dirty="0" smtClean="0"/>
              <a:t>Most </a:t>
            </a:r>
            <a:r>
              <a:rPr lang="da-DK" dirty="0" err="1" smtClean="0"/>
              <a:t>popular</a:t>
            </a:r>
            <a:r>
              <a:rPr lang="da-DK" dirty="0" smtClean="0"/>
              <a:t>: </a:t>
            </a:r>
            <a:r>
              <a:rPr lang="en-US" dirty="0" smtClean="0">
                <a:solidFill>
                  <a:srgbClr val="000000"/>
                </a:solidFill>
              </a:rPr>
              <a:t>“When </a:t>
            </a:r>
            <a:r>
              <a:rPr lang="en-US" dirty="0">
                <a:solidFill>
                  <a:srgbClr val="000000"/>
                </a:solidFill>
              </a:rPr>
              <a:t>a measure becomes a target, it ceases to be a good </a:t>
            </a:r>
            <a:r>
              <a:rPr lang="en-US" dirty="0" smtClean="0">
                <a:solidFill>
                  <a:srgbClr val="000000"/>
                </a:solidFill>
              </a:rPr>
              <a:t>measure.”</a:t>
            </a:r>
            <a:endParaRPr lang="da-DK" dirty="0"/>
          </a:p>
          <a:p>
            <a:pPr marL="347472" indent="-347472">
              <a:spcBef>
                <a:spcPts val="768"/>
              </a:spcBef>
              <a:buSzPts val="3200"/>
              <a:buFont typeface="Arial"/>
              <a:buChar char="•"/>
            </a:pPr>
            <a:endParaRPr lang="da-DK" dirty="0" smtClean="0"/>
          </a:p>
          <a:p>
            <a:pPr marL="347472" indent="-347472">
              <a:spcBef>
                <a:spcPts val="768"/>
              </a:spcBef>
              <a:buSzPts val="3200"/>
              <a:buFont typeface="Arial"/>
              <a:buChar char="•"/>
            </a:pPr>
            <a:r>
              <a:rPr lang="da-DK" dirty="0" err="1" smtClean="0"/>
              <a:t>What</a:t>
            </a:r>
            <a:r>
              <a:rPr lang="da-DK" dirty="0" smtClean="0"/>
              <a:t> </a:t>
            </a:r>
            <a:r>
              <a:rPr lang="da-DK" dirty="0" err="1" smtClean="0"/>
              <a:t>he</a:t>
            </a:r>
            <a:r>
              <a:rPr lang="da-DK" dirty="0" smtClean="0"/>
              <a:t> </a:t>
            </a:r>
            <a:r>
              <a:rPr lang="da-DK" dirty="0" err="1" smtClean="0"/>
              <a:t>wrote</a:t>
            </a:r>
            <a:r>
              <a:rPr lang="da-DK" dirty="0" smtClean="0"/>
              <a:t>: </a:t>
            </a:r>
            <a:r>
              <a:rPr lang="en-US" dirty="0" smtClean="0">
                <a:solidFill>
                  <a:srgbClr val="000000"/>
                </a:solidFill>
              </a:rPr>
              <a:t>“</a:t>
            </a:r>
            <a:r>
              <a:rPr lang="en-US" dirty="0" smtClean="0"/>
              <a:t>Any observed statistical regularity will tend to collapse once pressure is placed upon it for control purposes.”</a:t>
            </a:r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8971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Targets and Measures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 smtClean="0"/>
              <a:t>You</a:t>
            </a:r>
            <a:r>
              <a:rPr lang="da-DK" dirty="0" smtClean="0"/>
              <a:t> </a:t>
            </a:r>
            <a:r>
              <a:rPr lang="da-DK" dirty="0" err="1" smtClean="0"/>
              <a:t>cannot</a:t>
            </a:r>
            <a:r>
              <a:rPr lang="da-DK" dirty="0" smtClean="0"/>
              <a:t> </a:t>
            </a:r>
            <a:r>
              <a:rPr lang="da-DK" dirty="0" err="1" smtClean="0"/>
              <a:t>be</a:t>
            </a:r>
            <a:r>
              <a:rPr lang="da-DK" dirty="0" smtClean="0"/>
              <a:t> told </a:t>
            </a:r>
            <a:r>
              <a:rPr lang="da-DK" dirty="0" err="1" smtClean="0"/>
              <a:t>how</a:t>
            </a:r>
            <a:r>
              <a:rPr lang="da-DK" dirty="0" smtClean="0"/>
              <a:t> </a:t>
            </a:r>
            <a:r>
              <a:rPr lang="da-DK" dirty="0" err="1" smtClean="0"/>
              <a:t>your</a:t>
            </a:r>
            <a:r>
              <a:rPr lang="da-DK" dirty="0" smtClean="0"/>
              <a:t> bank </a:t>
            </a:r>
            <a:r>
              <a:rPr lang="da-DK" dirty="0" err="1" smtClean="0"/>
              <a:t>constructs</a:t>
            </a:r>
            <a:r>
              <a:rPr lang="da-DK" dirty="0" smtClean="0"/>
              <a:t> </a:t>
            </a:r>
            <a:r>
              <a:rPr lang="da-DK" dirty="0" err="1" smtClean="0"/>
              <a:t>your</a:t>
            </a:r>
            <a:r>
              <a:rPr lang="da-DK" dirty="0" smtClean="0"/>
              <a:t> </a:t>
            </a:r>
            <a:r>
              <a:rPr lang="da-DK" dirty="0" err="1" smtClean="0"/>
              <a:t>P_d</a:t>
            </a:r>
            <a:r>
              <a:rPr lang="da-DK" dirty="0" smtClean="0"/>
              <a:t>. </a:t>
            </a:r>
            <a:r>
              <a:rPr lang="da-DK" dirty="0" err="1" smtClean="0"/>
              <a:t>Why</a:t>
            </a:r>
            <a:r>
              <a:rPr lang="da-DK" dirty="0" smtClean="0"/>
              <a:t>?</a:t>
            </a:r>
          </a:p>
          <a:p>
            <a:pPr lvl="1"/>
            <a:r>
              <a:rPr lang="da-DK" dirty="0" err="1" smtClean="0"/>
              <a:t>Goodhart’s</a:t>
            </a:r>
            <a:r>
              <a:rPr lang="da-DK" dirty="0" smtClean="0"/>
              <a:t> </a:t>
            </a:r>
            <a:r>
              <a:rPr lang="da-DK" dirty="0" err="1" smtClean="0"/>
              <a:t>law</a:t>
            </a:r>
            <a:r>
              <a:rPr lang="da-DK" dirty="0" smtClean="0"/>
              <a:t>: </a:t>
            </a:r>
            <a:r>
              <a:rPr lang="da-DK" dirty="0" err="1" smtClean="0"/>
              <a:t>people</a:t>
            </a:r>
            <a:r>
              <a:rPr lang="da-DK" dirty="0" smtClean="0"/>
              <a:t> </a:t>
            </a:r>
            <a:r>
              <a:rPr lang="da-DK" dirty="0" err="1" smtClean="0"/>
              <a:t>will</a:t>
            </a:r>
            <a:r>
              <a:rPr lang="da-DK" dirty="0" smtClean="0"/>
              <a:t> </a:t>
            </a:r>
            <a:r>
              <a:rPr lang="da-DK" dirty="0" err="1" smtClean="0"/>
              <a:t>attempt</a:t>
            </a:r>
            <a:r>
              <a:rPr lang="da-DK" dirty="0" smtClean="0"/>
              <a:t> to </a:t>
            </a:r>
            <a:r>
              <a:rPr lang="da-DK" dirty="0" err="1" smtClean="0"/>
              <a:t>outmaneuver</a:t>
            </a:r>
            <a:r>
              <a:rPr lang="da-DK" dirty="0" smtClean="0"/>
              <a:t> measure</a:t>
            </a:r>
          </a:p>
          <a:p>
            <a:pPr lvl="1"/>
            <a:r>
              <a:rPr lang="da-DK" dirty="0" smtClean="0"/>
              <a:t>(</a:t>
            </a:r>
            <a:r>
              <a:rPr lang="da-DK" dirty="0" err="1" smtClean="0"/>
              <a:t>thought</a:t>
            </a:r>
            <a:r>
              <a:rPr lang="da-DK" dirty="0" smtClean="0"/>
              <a:t>)</a:t>
            </a:r>
            <a:r>
              <a:rPr lang="da-DK" dirty="0" err="1" smtClean="0"/>
              <a:t>example</a:t>
            </a:r>
            <a:r>
              <a:rPr lang="da-DK" dirty="0" smtClean="0"/>
              <a:t>: </a:t>
            </a:r>
            <a:r>
              <a:rPr lang="da-DK" dirty="0" err="1" smtClean="0"/>
              <a:t>spending</a:t>
            </a:r>
            <a:r>
              <a:rPr lang="da-DK" dirty="0" smtClean="0"/>
              <a:t> on </a:t>
            </a:r>
            <a:r>
              <a:rPr lang="da-DK" dirty="0" err="1" smtClean="0"/>
              <a:t>shoes</a:t>
            </a:r>
            <a:r>
              <a:rPr lang="da-DK" dirty="0" smtClean="0"/>
              <a:t> </a:t>
            </a:r>
            <a:r>
              <a:rPr lang="da-DK" dirty="0" err="1" smtClean="0"/>
              <a:t>good</a:t>
            </a:r>
            <a:r>
              <a:rPr lang="da-DK" dirty="0" smtClean="0"/>
              <a:t> </a:t>
            </a:r>
            <a:r>
              <a:rPr lang="da-DK" dirty="0" err="1" smtClean="0"/>
              <a:t>indicator</a:t>
            </a:r>
            <a:r>
              <a:rPr lang="da-DK" dirty="0" smtClean="0"/>
              <a:t> of </a:t>
            </a:r>
            <a:r>
              <a:rPr lang="da-DK" dirty="0" err="1" smtClean="0"/>
              <a:t>account</a:t>
            </a:r>
            <a:r>
              <a:rPr lang="da-DK" dirty="0" smtClean="0"/>
              <a:t> </a:t>
            </a:r>
            <a:r>
              <a:rPr lang="da-DK" dirty="0" err="1" smtClean="0"/>
              <a:t>overdraft</a:t>
            </a:r>
            <a:r>
              <a:rPr lang="da-DK" dirty="0" smtClean="0"/>
              <a:t> -&gt; </a:t>
            </a:r>
            <a:r>
              <a:rPr lang="da-DK" dirty="0" err="1" smtClean="0"/>
              <a:t>shoe</a:t>
            </a:r>
            <a:r>
              <a:rPr lang="da-DK" dirty="0" smtClean="0"/>
              <a:t> </a:t>
            </a:r>
            <a:r>
              <a:rPr lang="da-DK" dirty="0" err="1" smtClean="0"/>
              <a:t>lovers</a:t>
            </a:r>
            <a:r>
              <a:rPr lang="da-DK" dirty="0" smtClean="0"/>
              <a:t> </a:t>
            </a:r>
            <a:r>
              <a:rPr lang="da-DK" dirty="0" err="1" smtClean="0"/>
              <a:t>will</a:t>
            </a:r>
            <a:r>
              <a:rPr lang="da-DK" dirty="0" smtClean="0"/>
              <a:t> have </a:t>
            </a:r>
            <a:r>
              <a:rPr lang="da-DK" dirty="0" err="1" smtClean="0"/>
              <a:t>others</a:t>
            </a:r>
            <a:r>
              <a:rPr lang="da-DK" dirty="0" smtClean="0"/>
              <a:t> </a:t>
            </a:r>
            <a:r>
              <a:rPr lang="da-DK" dirty="0" err="1" smtClean="0"/>
              <a:t>buy</a:t>
            </a:r>
            <a:r>
              <a:rPr lang="da-DK" dirty="0" smtClean="0"/>
              <a:t> for </a:t>
            </a:r>
            <a:r>
              <a:rPr lang="da-DK" dirty="0" err="1" smtClean="0"/>
              <a:t>them</a:t>
            </a:r>
            <a:r>
              <a:rPr lang="da-DK" dirty="0" smtClean="0"/>
              <a:t>, </a:t>
            </a:r>
            <a:r>
              <a:rPr lang="da-DK" dirty="0" err="1" smtClean="0"/>
              <a:t>ceases</a:t>
            </a:r>
            <a:r>
              <a:rPr lang="da-DK" dirty="0" smtClean="0"/>
              <a:t> to </a:t>
            </a:r>
            <a:r>
              <a:rPr lang="da-DK" dirty="0" err="1" smtClean="0"/>
              <a:t>be</a:t>
            </a:r>
            <a:r>
              <a:rPr lang="da-DK" dirty="0" smtClean="0"/>
              <a:t> a </a:t>
            </a:r>
            <a:r>
              <a:rPr lang="da-DK" dirty="0" err="1" smtClean="0"/>
              <a:t>good</a:t>
            </a:r>
            <a:r>
              <a:rPr lang="da-DK" dirty="0" smtClean="0"/>
              <a:t> measure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50438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Case of Google </a:t>
            </a:r>
            <a:r>
              <a:rPr lang="da-DK" dirty="0" err="1" smtClean="0"/>
              <a:t>Flu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Google </a:t>
            </a:r>
            <a:r>
              <a:rPr lang="da-DK" dirty="0" err="1" smtClean="0"/>
              <a:t>Flu</a:t>
            </a:r>
            <a:r>
              <a:rPr lang="da-DK" dirty="0" smtClean="0"/>
              <a:t>: web </a:t>
            </a:r>
            <a:r>
              <a:rPr lang="da-DK" dirty="0" err="1" smtClean="0"/>
              <a:t>searches</a:t>
            </a:r>
            <a:r>
              <a:rPr lang="da-DK" dirty="0" smtClean="0"/>
              <a:t> for </a:t>
            </a:r>
            <a:r>
              <a:rPr lang="da-DK" dirty="0" err="1" smtClean="0"/>
              <a:t>Flu</a:t>
            </a:r>
            <a:r>
              <a:rPr lang="da-DK" dirty="0" smtClean="0"/>
              <a:t> symptoms </a:t>
            </a:r>
            <a:r>
              <a:rPr lang="da-DK" dirty="0" err="1" smtClean="0"/>
              <a:t>predicted</a:t>
            </a:r>
            <a:r>
              <a:rPr lang="da-DK" dirty="0" smtClean="0"/>
              <a:t> </a:t>
            </a:r>
            <a:r>
              <a:rPr lang="da-DK" dirty="0" err="1" smtClean="0"/>
              <a:t>actual</a:t>
            </a:r>
            <a:r>
              <a:rPr lang="da-DK" dirty="0" smtClean="0"/>
              <a:t> </a:t>
            </a:r>
            <a:r>
              <a:rPr lang="da-DK" dirty="0" err="1" smtClean="0"/>
              <a:t>flu</a:t>
            </a:r>
            <a:r>
              <a:rPr lang="da-DK" dirty="0" smtClean="0"/>
              <a:t> cases </a:t>
            </a:r>
          </a:p>
          <a:p>
            <a:r>
              <a:rPr lang="da-DK" dirty="0" smtClean="0"/>
              <a:t>By-</a:t>
            </a:r>
            <a:r>
              <a:rPr lang="da-DK" dirty="0" err="1" smtClean="0"/>
              <a:t>product</a:t>
            </a:r>
            <a:r>
              <a:rPr lang="da-DK" dirty="0" smtClean="0"/>
              <a:t> of </a:t>
            </a:r>
            <a:r>
              <a:rPr lang="da-DK" dirty="0" err="1" smtClean="0"/>
              <a:t>Google’s</a:t>
            </a:r>
            <a:r>
              <a:rPr lang="da-DK" dirty="0" smtClean="0"/>
              <a:t> </a:t>
            </a:r>
            <a:r>
              <a:rPr lang="da-DK" dirty="0" err="1" smtClean="0"/>
              <a:t>main</a:t>
            </a:r>
            <a:r>
              <a:rPr lang="da-DK" dirty="0" smtClean="0"/>
              <a:t> service</a:t>
            </a:r>
          </a:p>
          <a:p>
            <a:r>
              <a:rPr lang="da-DK" dirty="0" smtClean="0"/>
              <a:t>But from 2010, not so </a:t>
            </a:r>
            <a:r>
              <a:rPr lang="da-DK" dirty="0" err="1" smtClean="0"/>
              <a:t>well</a:t>
            </a:r>
            <a:r>
              <a:rPr lang="da-DK" dirty="0" smtClean="0"/>
              <a:t>: </a:t>
            </a:r>
            <a:r>
              <a:rPr lang="da-DK" dirty="0" err="1" smtClean="0"/>
              <a:t>overestimated</a:t>
            </a:r>
            <a:r>
              <a:rPr lang="da-DK" dirty="0" smtClean="0"/>
              <a:t> </a:t>
            </a:r>
            <a:r>
              <a:rPr lang="da-DK" dirty="0" err="1" smtClean="0"/>
              <a:t>actual</a:t>
            </a:r>
            <a:r>
              <a:rPr lang="da-DK" dirty="0" smtClean="0"/>
              <a:t> </a:t>
            </a:r>
            <a:r>
              <a:rPr lang="da-DK" dirty="0" err="1" smtClean="0"/>
              <a:t>flu</a:t>
            </a:r>
            <a:r>
              <a:rPr lang="da-DK" dirty="0" smtClean="0"/>
              <a:t> cases, </a:t>
            </a:r>
            <a:r>
              <a:rPr lang="da-DK" dirty="0" err="1" smtClean="0"/>
              <a:t>partly</a:t>
            </a:r>
            <a:r>
              <a:rPr lang="da-DK" dirty="0" smtClean="0"/>
              <a:t> as </a:t>
            </a:r>
            <a:r>
              <a:rPr lang="da-DK" dirty="0" err="1" smtClean="0"/>
              <a:t>result</a:t>
            </a:r>
            <a:r>
              <a:rPr lang="da-DK" dirty="0" smtClean="0"/>
              <a:t> of </a:t>
            </a:r>
            <a:r>
              <a:rPr lang="da-DK" dirty="0" err="1" smtClean="0"/>
              <a:t>autosuggest</a:t>
            </a:r>
            <a:r>
              <a:rPr lang="da-DK" dirty="0" smtClean="0"/>
              <a:t> feature, </a:t>
            </a:r>
            <a:r>
              <a:rPr lang="da-DK" dirty="0" err="1" smtClean="0"/>
              <a:t>partly</a:t>
            </a:r>
            <a:r>
              <a:rPr lang="da-DK" dirty="0" smtClean="0"/>
              <a:t> </a:t>
            </a:r>
            <a:r>
              <a:rPr lang="da-DK" dirty="0" err="1" smtClean="0"/>
              <a:t>because</a:t>
            </a:r>
            <a:r>
              <a:rPr lang="da-DK" dirty="0" smtClean="0"/>
              <a:t> model </a:t>
            </a:r>
            <a:r>
              <a:rPr lang="da-DK" dirty="0" err="1" smtClean="0"/>
              <a:t>was</a:t>
            </a:r>
            <a:r>
              <a:rPr lang="da-DK" dirty="0" smtClean="0"/>
              <a:t> </a:t>
            </a:r>
            <a:r>
              <a:rPr lang="da-DK" dirty="0" err="1" smtClean="0"/>
              <a:t>overfitted</a:t>
            </a:r>
            <a:r>
              <a:rPr lang="da-DK" dirty="0" smtClean="0"/>
              <a:t> (</a:t>
            </a:r>
            <a:r>
              <a:rPr lang="da-DK" dirty="0" err="1" smtClean="0"/>
              <a:t>we’ll</a:t>
            </a:r>
            <a:r>
              <a:rPr lang="da-DK" dirty="0" smtClean="0"/>
              <a:t> </a:t>
            </a:r>
            <a:r>
              <a:rPr lang="da-DK" dirty="0" err="1" smtClean="0"/>
              <a:t>return</a:t>
            </a:r>
            <a:r>
              <a:rPr lang="da-DK" dirty="0" smtClean="0"/>
              <a:t> to </a:t>
            </a:r>
            <a:r>
              <a:rPr lang="da-DK" dirty="0" err="1" smtClean="0"/>
              <a:t>that</a:t>
            </a:r>
            <a:r>
              <a:rPr lang="da-DK" dirty="0" smtClean="0"/>
              <a:t>)</a:t>
            </a:r>
          </a:p>
          <a:p>
            <a:r>
              <a:rPr lang="da-DK" dirty="0" smtClean="0"/>
              <a:t>Best </a:t>
            </a:r>
            <a:r>
              <a:rPr lang="da-DK" dirty="0" err="1" smtClean="0"/>
              <a:t>predictor</a:t>
            </a:r>
            <a:r>
              <a:rPr lang="da-DK" dirty="0" smtClean="0"/>
              <a:t>: </a:t>
            </a:r>
            <a:r>
              <a:rPr lang="da-DK" dirty="0" err="1" smtClean="0"/>
              <a:t>number</a:t>
            </a:r>
            <a:r>
              <a:rPr lang="da-DK" dirty="0" smtClean="0"/>
              <a:t> of cases </a:t>
            </a:r>
            <a:r>
              <a:rPr lang="da-DK" dirty="0" err="1" smtClean="0"/>
              <a:t>past</a:t>
            </a:r>
            <a:r>
              <a:rPr lang="da-DK" dirty="0" smtClean="0"/>
              <a:t> </a:t>
            </a:r>
            <a:r>
              <a:rPr lang="da-DK" dirty="0" err="1" smtClean="0"/>
              <a:t>week</a:t>
            </a:r>
            <a:endParaRPr lang="da-DK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00713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roadmap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 smtClean="0"/>
              <a:t>Different</a:t>
            </a:r>
            <a:r>
              <a:rPr lang="da-DK" dirty="0" smtClean="0"/>
              <a:t> data for </a:t>
            </a:r>
            <a:r>
              <a:rPr lang="da-DK" dirty="0" err="1" smtClean="0"/>
              <a:t>different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endParaRPr lang="da-DK" dirty="0" smtClean="0"/>
          </a:p>
          <a:p>
            <a:r>
              <a:rPr lang="da-DK" dirty="0" err="1"/>
              <a:t>Theory</a:t>
            </a:r>
            <a:r>
              <a:rPr lang="da-DK" dirty="0"/>
              <a:t> and </a:t>
            </a:r>
            <a:r>
              <a:rPr lang="da-DK" dirty="0" err="1"/>
              <a:t>empirics</a:t>
            </a:r>
            <a:r>
              <a:rPr lang="da-DK" dirty="0"/>
              <a:t>, </a:t>
            </a:r>
            <a:r>
              <a:rPr lang="da-DK" dirty="0" err="1"/>
              <a:t>forecasting</a:t>
            </a:r>
            <a:r>
              <a:rPr lang="da-DK" dirty="0"/>
              <a:t> and </a:t>
            </a:r>
            <a:r>
              <a:rPr lang="da-DK" dirty="0" err="1"/>
              <a:t>hypothesis</a:t>
            </a:r>
            <a:r>
              <a:rPr lang="da-DK" dirty="0"/>
              <a:t> </a:t>
            </a:r>
            <a:r>
              <a:rPr lang="da-DK" dirty="0" err="1"/>
              <a:t>testing</a:t>
            </a:r>
            <a:endParaRPr lang="da-DK" dirty="0"/>
          </a:p>
          <a:p>
            <a:r>
              <a:rPr lang="da-DK" dirty="0" err="1" smtClean="0">
                <a:solidFill>
                  <a:srgbClr val="3366FF"/>
                </a:solidFill>
              </a:rPr>
              <a:t>Effects</a:t>
            </a:r>
            <a:r>
              <a:rPr lang="da-DK" dirty="0" smtClean="0">
                <a:solidFill>
                  <a:srgbClr val="3366FF"/>
                </a:solidFill>
              </a:rPr>
              <a:t> of </a:t>
            </a:r>
            <a:r>
              <a:rPr lang="da-DK" dirty="0" err="1" smtClean="0">
                <a:solidFill>
                  <a:srgbClr val="3366FF"/>
                </a:solidFill>
              </a:rPr>
              <a:t>causes</a:t>
            </a:r>
            <a:r>
              <a:rPr lang="da-DK" dirty="0" smtClean="0">
                <a:solidFill>
                  <a:srgbClr val="3366FF"/>
                </a:solidFill>
              </a:rPr>
              <a:t> vs. </a:t>
            </a:r>
            <a:r>
              <a:rPr lang="da-DK" dirty="0" err="1" smtClean="0">
                <a:solidFill>
                  <a:srgbClr val="3366FF"/>
                </a:solidFill>
              </a:rPr>
              <a:t>Causes</a:t>
            </a:r>
            <a:r>
              <a:rPr lang="da-DK" dirty="0" smtClean="0">
                <a:solidFill>
                  <a:srgbClr val="3366FF"/>
                </a:solidFill>
              </a:rPr>
              <a:t> of </a:t>
            </a:r>
            <a:r>
              <a:rPr lang="da-DK" dirty="0" err="1" smtClean="0">
                <a:solidFill>
                  <a:srgbClr val="3366FF"/>
                </a:solidFill>
              </a:rPr>
              <a:t>effects</a:t>
            </a:r>
            <a:endParaRPr lang="da-DK" dirty="0" smtClean="0">
              <a:solidFill>
                <a:srgbClr val="3366FF"/>
              </a:solidFill>
            </a:endParaRPr>
          </a:p>
          <a:p>
            <a:r>
              <a:rPr lang="da-DK" dirty="0" smtClean="0"/>
              <a:t>Data </a:t>
            </a:r>
            <a:r>
              <a:rPr lang="da-DK" dirty="0" err="1" smtClean="0"/>
              <a:t>generating</a:t>
            </a:r>
            <a:r>
              <a:rPr lang="da-DK" dirty="0" smtClean="0"/>
              <a:t> </a:t>
            </a:r>
            <a:r>
              <a:rPr lang="da-DK" dirty="0" err="1" smtClean="0"/>
              <a:t>process</a:t>
            </a:r>
            <a:endParaRPr lang="da-DK" dirty="0" smtClean="0"/>
          </a:p>
          <a:p>
            <a:r>
              <a:rPr lang="da-DK" dirty="0" smtClean="0"/>
              <a:t>Modes of data </a:t>
            </a:r>
            <a:r>
              <a:rPr lang="da-DK" dirty="0" err="1" smtClean="0"/>
              <a:t>collection</a:t>
            </a:r>
            <a:r>
              <a:rPr lang="da-DK" dirty="0" smtClean="0"/>
              <a:t> – </a:t>
            </a:r>
            <a:r>
              <a:rPr lang="da-DK" dirty="0" err="1" smtClean="0"/>
              <a:t>pros</a:t>
            </a:r>
            <a:r>
              <a:rPr lang="da-DK" dirty="0" smtClean="0"/>
              <a:t> and cons</a:t>
            </a:r>
          </a:p>
          <a:p>
            <a:r>
              <a:rPr lang="da-DK" dirty="0" smtClean="0"/>
              <a:t>Strategic data management and data </a:t>
            </a:r>
            <a:r>
              <a:rPr lang="da-DK" dirty="0" err="1" smtClean="0"/>
              <a:t>production</a:t>
            </a:r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9189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722314"/>
          </a:xfrm>
        </p:spPr>
        <p:txBody>
          <a:bodyPr>
            <a:normAutofit fontScale="90000"/>
          </a:bodyPr>
          <a:lstStyle/>
          <a:p>
            <a:r>
              <a:rPr lang="da-DK" dirty="0" err="1" smtClean="0"/>
              <a:t>Effects</a:t>
            </a:r>
            <a:r>
              <a:rPr lang="da-DK" dirty="0" smtClean="0"/>
              <a:t> of </a:t>
            </a:r>
            <a:r>
              <a:rPr lang="da-DK" dirty="0" err="1" smtClean="0"/>
              <a:t>causes</a:t>
            </a:r>
            <a:r>
              <a:rPr lang="da-DK" dirty="0"/>
              <a:t/>
            </a:r>
            <a:br>
              <a:rPr lang="da-DK" dirty="0"/>
            </a:br>
            <a:r>
              <a:rPr lang="da-DK" dirty="0" smtClean="0"/>
              <a:t>vs.</a:t>
            </a:r>
            <a:br>
              <a:rPr lang="da-DK" dirty="0" smtClean="0"/>
            </a:br>
            <a:r>
              <a:rPr lang="da-DK" dirty="0" err="1" smtClean="0"/>
              <a:t>Causes</a:t>
            </a:r>
            <a:r>
              <a:rPr lang="da-DK" dirty="0" smtClean="0"/>
              <a:t> of </a:t>
            </a:r>
            <a:r>
              <a:rPr lang="da-DK" dirty="0" err="1" smtClean="0"/>
              <a:t>effects</a:t>
            </a:r>
            <a:r>
              <a:rPr lang="da-DK" dirty="0" smtClean="0"/>
              <a:t/>
            </a:r>
            <a:br>
              <a:rPr lang="da-DK" dirty="0" smtClean="0"/>
            </a:b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40968"/>
            <a:ext cx="8229600" cy="2985195"/>
          </a:xfrm>
        </p:spPr>
        <p:txBody>
          <a:bodyPr/>
          <a:lstStyle/>
          <a:p>
            <a:pPr marL="0" indent="0" algn="ctr">
              <a:buNone/>
            </a:pPr>
            <a:r>
              <a:rPr lang="da-DK" dirty="0" err="1" smtClean="0"/>
              <a:t>Different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endParaRPr lang="da-DK" dirty="0" smtClean="0"/>
          </a:p>
          <a:p>
            <a:r>
              <a:rPr lang="da-DK" dirty="0" err="1" smtClean="0"/>
              <a:t>Effects</a:t>
            </a:r>
            <a:r>
              <a:rPr lang="da-DK" dirty="0" smtClean="0"/>
              <a:t> of </a:t>
            </a:r>
            <a:r>
              <a:rPr lang="da-DK" dirty="0" err="1" smtClean="0"/>
              <a:t>causes</a:t>
            </a:r>
            <a:r>
              <a:rPr lang="da-DK" dirty="0" smtClean="0"/>
              <a:t>: intervention, </a:t>
            </a:r>
            <a:r>
              <a:rPr lang="da-DK" dirty="0" err="1" smtClean="0"/>
              <a:t>what</a:t>
            </a:r>
            <a:r>
              <a:rPr lang="da-DK" dirty="0" smtClean="0"/>
              <a:t> is </a:t>
            </a:r>
            <a:r>
              <a:rPr lang="da-DK" dirty="0" err="1" smtClean="0"/>
              <a:t>effect</a:t>
            </a:r>
            <a:r>
              <a:rPr lang="da-DK" dirty="0" smtClean="0"/>
              <a:t> of policy X on </a:t>
            </a:r>
            <a:r>
              <a:rPr lang="da-DK" dirty="0" err="1" smtClean="0"/>
              <a:t>outcome</a:t>
            </a:r>
            <a:r>
              <a:rPr lang="da-DK" dirty="0" smtClean="0"/>
              <a:t> Y</a:t>
            </a:r>
          </a:p>
          <a:p>
            <a:r>
              <a:rPr lang="da-DK" dirty="0" err="1" smtClean="0"/>
              <a:t>Causes</a:t>
            </a:r>
            <a:r>
              <a:rPr lang="da-DK" dirty="0" smtClean="0"/>
              <a:t> of </a:t>
            </a:r>
            <a:r>
              <a:rPr lang="da-DK" dirty="0" err="1" smtClean="0"/>
              <a:t>effects</a:t>
            </a:r>
            <a:r>
              <a:rPr lang="da-DK" dirty="0" smtClean="0"/>
              <a:t>: </a:t>
            </a:r>
            <a:r>
              <a:rPr lang="da-DK" dirty="0" err="1" smtClean="0"/>
              <a:t>Why</a:t>
            </a:r>
            <a:r>
              <a:rPr lang="da-DK" dirty="0" smtClean="0"/>
              <a:t> </a:t>
            </a:r>
            <a:r>
              <a:rPr lang="da-DK" dirty="0" err="1" smtClean="0"/>
              <a:t>does</a:t>
            </a:r>
            <a:r>
              <a:rPr lang="da-DK" dirty="0" smtClean="0"/>
              <a:t> Z </a:t>
            </a:r>
            <a:r>
              <a:rPr lang="da-DK" dirty="0" err="1" smtClean="0"/>
              <a:t>occur</a:t>
            </a:r>
            <a:r>
              <a:rPr lang="da-DK" dirty="0" smtClean="0"/>
              <a:t>?</a:t>
            </a:r>
            <a:br>
              <a:rPr lang="da-DK" dirty="0" smtClean="0"/>
            </a:br>
            <a:endParaRPr lang="da-DK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96049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 smtClean="0"/>
              <a:t>Effects</a:t>
            </a:r>
            <a:r>
              <a:rPr lang="da-DK" dirty="0" smtClean="0"/>
              <a:t> of </a:t>
            </a:r>
            <a:r>
              <a:rPr lang="da-DK" dirty="0" err="1" smtClean="0"/>
              <a:t>causes</a:t>
            </a:r>
            <a:r>
              <a:rPr lang="da-DK" dirty="0" smtClean="0"/>
              <a:t/>
            </a:r>
            <a:br>
              <a:rPr lang="da-DK" dirty="0" smtClean="0"/>
            </a:br>
            <a:r>
              <a:rPr lang="da-DK" dirty="0" smtClean="0"/>
              <a:t>(forward </a:t>
            </a:r>
            <a:r>
              <a:rPr lang="da-DK" dirty="0" err="1" smtClean="0"/>
              <a:t>causal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r>
              <a:rPr lang="da-DK" dirty="0" smtClean="0"/>
              <a:t>)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a-DK" dirty="0" err="1" smtClean="0"/>
              <a:t>Narrow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r>
              <a:rPr lang="da-DK" dirty="0" smtClean="0"/>
              <a:t>, </a:t>
            </a:r>
            <a:r>
              <a:rPr lang="da-DK" dirty="0" err="1" smtClean="0"/>
              <a:t>sometimes</a:t>
            </a:r>
            <a:r>
              <a:rPr lang="da-DK" dirty="0" smtClean="0"/>
              <a:t> (but not </a:t>
            </a:r>
            <a:r>
              <a:rPr lang="da-DK" dirty="0" err="1" smtClean="0"/>
              <a:t>always</a:t>
            </a:r>
            <a:r>
              <a:rPr lang="da-DK" dirty="0" smtClean="0"/>
              <a:t>) policy interventions</a:t>
            </a:r>
          </a:p>
          <a:p>
            <a:pPr lvl="1"/>
            <a:r>
              <a:rPr lang="da-DK" dirty="0" err="1" smtClean="0"/>
              <a:t>Effect</a:t>
            </a:r>
            <a:r>
              <a:rPr lang="da-DK" dirty="0" smtClean="0"/>
              <a:t> of </a:t>
            </a:r>
            <a:r>
              <a:rPr lang="da-DK" dirty="0" err="1" smtClean="0"/>
              <a:t>tax</a:t>
            </a:r>
            <a:r>
              <a:rPr lang="da-DK" dirty="0" smtClean="0"/>
              <a:t> </a:t>
            </a:r>
            <a:r>
              <a:rPr lang="da-DK" dirty="0" err="1" smtClean="0"/>
              <a:t>change</a:t>
            </a:r>
            <a:r>
              <a:rPr lang="da-DK" dirty="0" smtClean="0"/>
              <a:t> on </a:t>
            </a:r>
            <a:r>
              <a:rPr lang="da-DK" dirty="0" err="1" smtClean="0"/>
              <a:t>behavior</a:t>
            </a:r>
            <a:endParaRPr lang="da-DK" dirty="0" smtClean="0"/>
          </a:p>
          <a:p>
            <a:pPr lvl="1"/>
            <a:r>
              <a:rPr lang="da-DK" dirty="0" err="1" smtClean="0"/>
              <a:t>Effect</a:t>
            </a:r>
            <a:r>
              <a:rPr lang="da-DK" dirty="0" smtClean="0"/>
              <a:t> of </a:t>
            </a:r>
            <a:r>
              <a:rPr lang="da-DK" dirty="0" err="1" smtClean="0"/>
              <a:t>regulation</a:t>
            </a:r>
            <a:r>
              <a:rPr lang="da-DK" dirty="0" smtClean="0"/>
              <a:t> on </a:t>
            </a:r>
            <a:r>
              <a:rPr lang="da-DK" dirty="0" err="1" smtClean="0"/>
              <a:t>risk</a:t>
            </a:r>
            <a:r>
              <a:rPr lang="da-DK" dirty="0" smtClean="0"/>
              <a:t> </a:t>
            </a:r>
            <a:r>
              <a:rPr lang="da-DK" dirty="0" err="1" smtClean="0"/>
              <a:t>taking</a:t>
            </a:r>
            <a:endParaRPr lang="da-DK" dirty="0" smtClean="0"/>
          </a:p>
          <a:p>
            <a:pPr lvl="1"/>
            <a:r>
              <a:rPr lang="da-DK" dirty="0" err="1" smtClean="0"/>
              <a:t>Effect</a:t>
            </a:r>
            <a:r>
              <a:rPr lang="da-DK" dirty="0" smtClean="0"/>
              <a:t> of </a:t>
            </a:r>
            <a:r>
              <a:rPr lang="da-DK" dirty="0" err="1" smtClean="0"/>
              <a:t>schooling</a:t>
            </a:r>
            <a:r>
              <a:rPr lang="da-DK" dirty="0" smtClean="0"/>
              <a:t> on </a:t>
            </a:r>
            <a:r>
              <a:rPr lang="da-DK" dirty="0" err="1" smtClean="0"/>
              <a:t>earnings</a:t>
            </a:r>
            <a:endParaRPr lang="da-DK" dirty="0" smtClean="0"/>
          </a:p>
          <a:p>
            <a:pPr lvl="1"/>
            <a:r>
              <a:rPr lang="da-DK" dirty="0" err="1" smtClean="0"/>
              <a:t>Effect</a:t>
            </a:r>
            <a:r>
              <a:rPr lang="da-DK" dirty="0" smtClean="0"/>
              <a:t> of smoking on </a:t>
            </a:r>
            <a:r>
              <a:rPr lang="da-DK" dirty="0" err="1" smtClean="0"/>
              <a:t>lung</a:t>
            </a:r>
            <a:r>
              <a:rPr lang="da-DK" dirty="0" smtClean="0"/>
              <a:t> cancer </a:t>
            </a:r>
            <a:r>
              <a:rPr lang="da-DK" dirty="0" err="1" smtClean="0"/>
              <a:t>propensity</a:t>
            </a:r>
            <a:endParaRPr lang="da-DK" dirty="0" smtClean="0"/>
          </a:p>
          <a:p>
            <a:pPr lvl="1"/>
            <a:r>
              <a:rPr lang="da-DK" dirty="0" err="1" smtClean="0"/>
              <a:t>Effect</a:t>
            </a:r>
            <a:r>
              <a:rPr lang="da-DK" dirty="0" smtClean="0"/>
              <a:t> of public </a:t>
            </a:r>
            <a:r>
              <a:rPr lang="da-DK" dirty="0" err="1" smtClean="0"/>
              <a:t>health</a:t>
            </a:r>
            <a:r>
              <a:rPr lang="da-DK" dirty="0" smtClean="0"/>
              <a:t> on </a:t>
            </a:r>
            <a:r>
              <a:rPr lang="da-DK" dirty="0" err="1" smtClean="0"/>
              <a:t>schooling</a:t>
            </a:r>
            <a:r>
              <a:rPr lang="da-DK" dirty="0" smtClean="0"/>
              <a:t> in </a:t>
            </a:r>
            <a:r>
              <a:rPr lang="da-DK" dirty="0" err="1" smtClean="0"/>
              <a:t>Africa</a:t>
            </a:r>
            <a:endParaRPr lang="da-DK" dirty="0" smtClean="0"/>
          </a:p>
          <a:p>
            <a:pPr lvl="1"/>
            <a:r>
              <a:rPr lang="da-DK" dirty="0" smtClean="0"/>
              <a:t>…</a:t>
            </a:r>
          </a:p>
          <a:p>
            <a:r>
              <a:rPr lang="da-DK" dirty="0" err="1" smtClean="0"/>
              <a:t>Often</a:t>
            </a:r>
            <a:r>
              <a:rPr lang="da-DK" dirty="0" smtClean="0"/>
              <a:t>, but not </a:t>
            </a:r>
            <a:r>
              <a:rPr lang="da-DK" dirty="0" err="1" smtClean="0"/>
              <a:t>always</a:t>
            </a:r>
            <a:r>
              <a:rPr lang="da-DK" dirty="0" smtClean="0"/>
              <a:t>, amenable to </a:t>
            </a:r>
            <a:r>
              <a:rPr lang="da-DK" dirty="0" err="1" smtClean="0"/>
              <a:t>treatments</a:t>
            </a:r>
            <a:r>
              <a:rPr lang="da-DK" dirty="0" smtClean="0"/>
              <a:t>/ </a:t>
            </a:r>
            <a:r>
              <a:rPr lang="da-DK" dirty="0" err="1" smtClean="0"/>
              <a:t>randomization</a:t>
            </a:r>
            <a:r>
              <a:rPr lang="da-DK" dirty="0" smtClean="0"/>
              <a:t>/</a:t>
            </a:r>
            <a:r>
              <a:rPr lang="da-DK" dirty="0" err="1" smtClean="0"/>
              <a:t>experimentation</a:t>
            </a:r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423581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 smtClean="0"/>
              <a:t>Causes</a:t>
            </a:r>
            <a:r>
              <a:rPr lang="da-DK" dirty="0" smtClean="0"/>
              <a:t> of </a:t>
            </a:r>
            <a:r>
              <a:rPr lang="da-DK" dirty="0" err="1" smtClean="0"/>
              <a:t>effects</a:t>
            </a:r>
            <a:r>
              <a:rPr lang="da-DK" dirty="0" smtClean="0"/>
              <a:t/>
            </a:r>
            <a:br>
              <a:rPr lang="da-DK" dirty="0" smtClean="0"/>
            </a:br>
            <a:r>
              <a:rPr lang="da-DK" dirty="0" smtClean="0"/>
              <a:t>(</a:t>
            </a:r>
            <a:r>
              <a:rPr lang="da-DK" dirty="0" err="1" smtClean="0"/>
              <a:t>reverse</a:t>
            </a:r>
            <a:r>
              <a:rPr lang="da-DK" dirty="0" smtClean="0"/>
              <a:t> </a:t>
            </a:r>
            <a:r>
              <a:rPr lang="da-DK" dirty="0" err="1" smtClean="0"/>
              <a:t>causal</a:t>
            </a:r>
            <a:r>
              <a:rPr lang="da-DK" dirty="0" smtClean="0"/>
              <a:t> </a:t>
            </a:r>
            <a:r>
              <a:rPr lang="da-DK" dirty="0" err="1" smtClean="0"/>
              <a:t>inference</a:t>
            </a:r>
            <a:r>
              <a:rPr lang="da-DK" dirty="0" smtClean="0"/>
              <a:t>)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 err="1" smtClean="0"/>
              <a:t>Much</a:t>
            </a:r>
            <a:r>
              <a:rPr lang="da-DK" dirty="0" smtClean="0"/>
              <a:t> </a:t>
            </a:r>
            <a:r>
              <a:rPr lang="da-DK" dirty="0" err="1" smtClean="0"/>
              <a:t>harder</a:t>
            </a:r>
            <a:r>
              <a:rPr lang="da-DK" dirty="0" smtClean="0"/>
              <a:t>, but </a:t>
            </a:r>
            <a:r>
              <a:rPr lang="da-DK" dirty="0" err="1" smtClean="0"/>
              <a:t>often</a:t>
            </a:r>
            <a:r>
              <a:rPr lang="da-DK" dirty="0" smtClean="0"/>
              <a:t> more </a:t>
            </a:r>
            <a:r>
              <a:rPr lang="da-DK" dirty="0" err="1" smtClean="0"/>
              <a:t>interesting</a:t>
            </a:r>
            <a:endParaRPr lang="da-DK" dirty="0" smtClean="0"/>
          </a:p>
          <a:p>
            <a:pPr lvl="1"/>
            <a:r>
              <a:rPr lang="da-DK" dirty="0" err="1" smtClean="0"/>
              <a:t>Why</a:t>
            </a:r>
            <a:r>
              <a:rPr lang="da-DK" dirty="0" smtClean="0"/>
              <a:t> do </a:t>
            </a:r>
            <a:r>
              <a:rPr lang="da-DK" dirty="0" err="1" smtClean="0"/>
              <a:t>some</a:t>
            </a:r>
            <a:r>
              <a:rPr lang="da-DK" dirty="0" smtClean="0"/>
              <a:t> </a:t>
            </a:r>
            <a:r>
              <a:rPr lang="da-DK" dirty="0" err="1" smtClean="0"/>
              <a:t>people</a:t>
            </a:r>
            <a:r>
              <a:rPr lang="da-DK" dirty="0" smtClean="0"/>
              <a:t> </a:t>
            </a:r>
            <a:r>
              <a:rPr lang="da-DK" dirty="0" err="1" smtClean="0"/>
              <a:t>smoke</a:t>
            </a:r>
            <a:r>
              <a:rPr lang="da-DK" dirty="0" smtClean="0"/>
              <a:t>?</a:t>
            </a:r>
          </a:p>
          <a:p>
            <a:pPr lvl="1"/>
            <a:r>
              <a:rPr lang="da-DK" dirty="0" err="1" smtClean="0"/>
              <a:t>What</a:t>
            </a:r>
            <a:r>
              <a:rPr lang="da-DK" dirty="0" smtClean="0"/>
              <a:t> </a:t>
            </a:r>
            <a:r>
              <a:rPr lang="da-DK" dirty="0" err="1" smtClean="0"/>
              <a:t>are</a:t>
            </a:r>
            <a:r>
              <a:rPr lang="da-DK" dirty="0" smtClean="0"/>
              <a:t> the </a:t>
            </a:r>
            <a:r>
              <a:rPr lang="da-DK" dirty="0" err="1" smtClean="0"/>
              <a:t>causes</a:t>
            </a:r>
            <a:r>
              <a:rPr lang="da-DK" dirty="0" smtClean="0"/>
              <a:t> of </a:t>
            </a:r>
            <a:r>
              <a:rPr lang="da-DK" dirty="0" err="1" smtClean="0"/>
              <a:t>democratization</a:t>
            </a:r>
            <a:r>
              <a:rPr lang="da-DK" dirty="0" smtClean="0"/>
              <a:t>?</a:t>
            </a:r>
          </a:p>
          <a:p>
            <a:pPr lvl="1"/>
            <a:r>
              <a:rPr lang="da-DK" dirty="0" err="1" smtClean="0"/>
              <a:t>Why</a:t>
            </a:r>
            <a:r>
              <a:rPr lang="da-DK" dirty="0" smtClean="0"/>
              <a:t> do </a:t>
            </a:r>
            <a:r>
              <a:rPr lang="da-DK" dirty="0" err="1" smtClean="0"/>
              <a:t>some</a:t>
            </a:r>
            <a:r>
              <a:rPr lang="da-DK" dirty="0" smtClean="0"/>
              <a:t> </a:t>
            </a:r>
            <a:r>
              <a:rPr lang="da-DK" dirty="0" err="1" smtClean="0"/>
              <a:t>people</a:t>
            </a:r>
            <a:r>
              <a:rPr lang="da-DK" dirty="0" smtClean="0"/>
              <a:t> </a:t>
            </a:r>
            <a:r>
              <a:rPr lang="da-DK" dirty="0" err="1" smtClean="0"/>
              <a:t>pursue</a:t>
            </a:r>
            <a:r>
              <a:rPr lang="da-DK" dirty="0" smtClean="0"/>
              <a:t> a </a:t>
            </a:r>
            <a:r>
              <a:rPr lang="da-DK" dirty="0" err="1" smtClean="0"/>
              <a:t>PhD</a:t>
            </a:r>
            <a:r>
              <a:rPr lang="da-DK" dirty="0" smtClean="0"/>
              <a:t> </a:t>
            </a:r>
            <a:r>
              <a:rPr lang="da-DK" dirty="0" err="1" smtClean="0"/>
              <a:t>why</a:t>
            </a:r>
            <a:r>
              <a:rPr lang="da-DK" dirty="0" smtClean="0"/>
              <a:t> </a:t>
            </a:r>
            <a:r>
              <a:rPr lang="da-DK" dirty="0" err="1" smtClean="0"/>
              <a:t>others</a:t>
            </a:r>
            <a:r>
              <a:rPr lang="da-DK" dirty="0" smtClean="0"/>
              <a:t> drop out </a:t>
            </a:r>
            <a:r>
              <a:rPr lang="da-DK" dirty="0" err="1" smtClean="0"/>
              <a:t>after</a:t>
            </a:r>
            <a:r>
              <a:rPr lang="da-DK" dirty="0" smtClean="0"/>
              <a:t> </a:t>
            </a:r>
            <a:r>
              <a:rPr lang="da-DK" dirty="0" err="1" smtClean="0"/>
              <a:t>primary</a:t>
            </a:r>
            <a:r>
              <a:rPr lang="da-DK" dirty="0" smtClean="0"/>
              <a:t> </a:t>
            </a:r>
            <a:r>
              <a:rPr lang="da-DK" dirty="0" err="1" smtClean="0"/>
              <a:t>school</a:t>
            </a:r>
            <a:r>
              <a:rPr lang="da-DK" dirty="0" smtClean="0"/>
              <a:t>?</a:t>
            </a:r>
          </a:p>
          <a:p>
            <a:pPr lvl="1"/>
            <a:r>
              <a:rPr lang="da-DK" dirty="0" err="1" smtClean="0"/>
              <a:t>Why</a:t>
            </a:r>
            <a:r>
              <a:rPr lang="da-DK" dirty="0" smtClean="0"/>
              <a:t> did </a:t>
            </a:r>
            <a:r>
              <a:rPr lang="da-DK" dirty="0" err="1" smtClean="0"/>
              <a:t>Greece</a:t>
            </a:r>
            <a:r>
              <a:rPr lang="da-DK" dirty="0" smtClean="0"/>
              <a:t> (</a:t>
            </a:r>
            <a:r>
              <a:rPr lang="da-DK" dirty="0" err="1" smtClean="0"/>
              <a:t>almost</a:t>
            </a:r>
            <a:r>
              <a:rPr lang="da-DK" dirty="0" smtClean="0"/>
              <a:t>) go </a:t>
            </a:r>
            <a:r>
              <a:rPr lang="da-DK" dirty="0" err="1" smtClean="0"/>
              <a:t>bankrupt</a:t>
            </a:r>
            <a:r>
              <a:rPr lang="da-DK" dirty="0" smtClean="0"/>
              <a:t>?</a:t>
            </a:r>
          </a:p>
          <a:p>
            <a:r>
              <a:rPr lang="da-DK" dirty="0" smtClean="0"/>
              <a:t>Tensions with ”</a:t>
            </a:r>
            <a:r>
              <a:rPr lang="da-DK" dirty="0" err="1" smtClean="0"/>
              <a:t>effects</a:t>
            </a:r>
            <a:r>
              <a:rPr lang="da-DK" dirty="0" smtClean="0"/>
              <a:t> of </a:t>
            </a:r>
            <a:r>
              <a:rPr lang="da-DK" dirty="0" err="1" smtClean="0"/>
              <a:t>causes</a:t>
            </a:r>
            <a:r>
              <a:rPr lang="da-DK" dirty="0" smtClean="0"/>
              <a:t>” – </a:t>
            </a:r>
            <a:r>
              <a:rPr lang="da-DK" dirty="0" err="1" smtClean="0"/>
              <a:t>search</a:t>
            </a:r>
            <a:r>
              <a:rPr lang="da-DK" dirty="0" smtClean="0"/>
              <a:t> for </a:t>
            </a:r>
            <a:r>
              <a:rPr lang="da-DK" dirty="0" err="1" smtClean="0"/>
              <a:t>causes</a:t>
            </a:r>
            <a:r>
              <a:rPr lang="da-DK" dirty="0" smtClean="0"/>
              <a:t> </a:t>
            </a:r>
            <a:r>
              <a:rPr lang="da-DK" dirty="0" err="1" smtClean="0"/>
              <a:t>sometimes</a:t>
            </a:r>
            <a:r>
              <a:rPr lang="da-DK" dirty="0" smtClean="0"/>
              <a:t> </a:t>
            </a:r>
            <a:r>
              <a:rPr lang="da-DK" dirty="0" err="1" smtClean="0"/>
              <a:t>derided</a:t>
            </a:r>
            <a:r>
              <a:rPr lang="da-DK" dirty="0" smtClean="0"/>
              <a:t> as ‘party chatter’</a:t>
            </a:r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47830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roadmap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 smtClean="0"/>
              <a:t>Different</a:t>
            </a:r>
            <a:r>
              <a:rPr lang="da-DK" dirty="0" smtClean="0"/>
              <a:t> data for </a:t>
            </a:r>
            <a:r>
              <a:rPr lang="da-DK" dirty="0" err="1" smtClean="0"/>
              <a:t>different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endParaRPr lang="da-DK" dirty="0" smtClean="0"/>
          </a:p>
          <a:p>
            <a:r>
              <a:rPr lang="da-DK" dirty="0" err="1"/>
              <a:t>Theory</a:t>
            </a:r>
            <a:r>
              <a:rPr lang="da-DK" dirty="0"/>
              <a:t> and </a:t>
            </a:r>
            <a:r>
              <a:rPr lang="da-DK" dirty="0" err="1"/>
              <a:t>empirics</a:t>
            </a:r>
            <a:r>
              <a:rPr lang="da-DK" dirty="0"/>
              <a:t>, </a:t>
            </a:r>
            <a:r>
              <a:rPr lang="da-DK" dirty="0" err="1"/>
              <a:t>forecasting</a:t>
            </a:r>
            <a:r>
              <a:rPr lang="da-DK" dirty="0"/>
              <a:t> and </a:t>
            </a:r>
            <a:r>
              <a:rPr lang="da-DK" dirty="0" err="1"/>
              <a:t>hypothesis</a:t>
            </a:r>
            <a:r>
              <a:rPr lang="da-DK" dirty="0"/>
              <a:t> </a:t>
            </a:r>
            <a:r>
              <a:rPr lang="da-DK" dirty="0" err="1"/>
              <a:t>testing</a:t>
            </a:r>
            <a:endParaRPr lang="da-DK" dirty="0"/>
          </a:p>
          <a:p>
            <a:r>
              <a:rPr lang="da-DK" dirty="0" err="1" smtClean="0"/>
              <a:t>Effects</a:t>
            </a:r>
            <a:r>
              <a:rPr lang="da-DK" dirty="0" smtClean="0"/>
              <a:t> of </a:t>
            </a:r>
            <a:r>
              <a:rPr lang="da-DK" dirty="0" err="1" smtClean="0"/>
              <a:t>causes</a:t>
            </a:r>
            <a:r>
              <a:rPr lang="da-DK" dirty="0" smtClean="0"/>
              <a:t> vs. </a:t>
            </a:r>
            <a:r>
              <a:rPr lang="da-DK" dirty="0" err="1" smtClean="0"/>
              <a:t>Causes</a:t>
            </a:r>
            <a:r>
              <a:rPr lang="da-DK" dirty="0" smtClean="0"/>
              <a:t> of </a:t>
            </a:r>
            <a:r>
              <a:rPr lang="da-DK" dirty="0" err="1" smtClean="0"/>
              <a:t>effects</a:t>
            </a:r>
            <a:endParaRPr lang="da-DK" dirty="0" smtClean="0"/>
          </a:p>
          <a:p>
            <a:r>
              <a:rPr lang="da-DK" dirty="0" smtClean="0">
                <a:solidFill>
                  <a:srgbClr val="3366FF"/>
                </a:solidFill>
              </a:rPr>
              <a:t>Data </a:t>
            </a:r>
            <a:r>
              <a:rPr lang="da-DK" dirty="0" err="1" smtClean="0">
                <a:solidFill>
                  <a:srgbClr val="3366FF"/>
                </a:solidFill>
              </a:rPr>
              <a:t>generating</a:t>
            </a:r>
            <a:r>
              <a:rPr lang="da-DK" dirty="0" smtClean="0">
                <a:solidFill>
                  <a:srgbClr val="3366FF"/>
                </a:solidFill>
              </a:rPr>
              <a:t> </a:t>
            </a:r>
            <a:r>
              <a:rPr lang="da-DK" dirty="0" err="1" smtClean="0">
                <a:solidFill>
                  <a:srgbClr val="3366FF"/>
                </a:solidFill>
              </a:rPr>
              <a:t>process</a:t>
            </a:r>
            <a:endParaRPr lang="da-DK" dirty="0" smtClean="0">
              <a:solidFill>
                <a:srgbClr val="3366FF"/>
              </a:solidFill>
            </a:endParaRPr>
          </a:p>
          <a:p>
            <a:r>
              <a:rPr lang="da-DK" dirty="0" smtClean="0"/>
              <a:t>Modes of data </a:t>
            </a:r>
            <a:r>
              <a:rPr lang="da-DK" dirty="0" err="1" smtClean="0"/>
              <a:t>collection</a:t>
            </a:r>
            <a:r>
              <a:rPr lang="da-DK" dirty="0" smtClean="0"/>
              <a:t> – </a:t>
            </a:r>
            <a:r>
              <a:rPr lang="da-DK" dirty="0" err="1" smtClean="0"/>
              <a:t>pros</a:t>
            </a:r>
            <a:r>
              <a:rPr lang="da-DK" dirty="0" smtClean="0"/>
              <a:t> and cons</a:t>
            </a:r>
          </a:p>
          <a:p>
            <a:r>
              <a:rPr lang="da-DK" dirty="0" smtClean="0"/>
              <a:t>Strategic data management and data </a:t>
            </a:r>
            <a:r>
              <a:rPr lang="da-DK" dirty="0" err="1" smtClean="0"/>
              <a:t>production</a:t>
            </a:r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14390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40968"/>
            <a:ext cx="8229600" cy="2985195"/>
          </a:xfrm>
        </p:spPr>
        <p:txBody>
          <a:bodyPr/>
          <a:lstStyle/>
          <a:p>
            <a:endParaRPr lang="da-DK" dirty="0" smtClean="0"/>
          </a:p>
          <a:p>
            <a:endParaRPr lang="da-DK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1556792"/>
            <a:ext cx="8229600" cy="48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dirty="0" err="1" smtClean="0"/>
              <a:t>What</a:t>
            </a:r>
            <a:r>
              <a:rPr lang="da-DK" dirty="0" smtClean="0"/>
              <a:t> is the </a:t>
            </a:r>
            <a:r>
              <a:rPr lang="da-DK" b="1" dirty="0" smtClean="0"/>
              <a:t>data </a:t>
            </a:r>
            <a:r>
              <a:rPr lang="da-DK" b="1" dirty="0" err="1" smtClean="0"/>
              <a:t>generating</a:t>
            </a:r>
            <a:r>
              <a:rPr lang="da-DK" b="1" dirty="0" smtClean="0"/>
              <a:t> </a:t>
            </a:r>
            <a:r>
              <a:rPr lang="da-DK" b="1" dirty="0" err="1" smtClean="0"/>
              <a:t>process</a:t>
            </a:r>
            <a:r>
              <a:rPr lang="da-DK" dirty="0" smtClean="0"/>
              <a:t>?</a:t>
            </a:r>
            <a:br>
              <a:rPr lang="da-DK" dirty="0" smtClean="0"/>
            </a:br>
            <a:endParaRPr lang="da-DK" dirty="0" smtClean="0"/>
          </a:p>
          <a:p>
            <a:pPr marL="0" indent="0">
              <a:buNone/>
            </a:pPr>
            <a:r>
              <a:rPr lang="da-DK" dirty="0" err="1" smtClean="0"/>
              <a:t>Observational</a:t>
            </a:r>
            <a:r>
              <a:rPr lang="da-DK" dirty="0" smtClean="0"/>
              <a:t>: </a:t>
            </a:r>
            <a:r>
              <a:rPr lang="da-DK" dirty="0" err="1" smtClean="0"/>
              <a:t>endogenous</a:t>
            </a:r>
            <a:r>
              <a:rPr lang="da-DK" dirty="0" smtClean="0"/>
              <a:t> decisions, researcher passive </a:t>
            </a:r>
            <a:r>
              <a:rPr lang="da-DK" dirty="0" err="1" smtClean="0"/>
              <a:t>collector</a:t>
            </a:r>
            <a:r>
              <a:rPr lang="da-DK" dirty="0" smtClean="0"/>
              <a:t> of data</a:t>
            </a:r>
          </a:p>
          <a:p>
            <a:pPr marL="0" indent="0">
              <a:buNone/>
            </a:pPr>
            <a:r>
              <a:rPr lang="da-DK" dirty="0" err="1" smtClean="0"/>
              <a:t>Randomization</a:t>
            </a:r>
            <a:r>
              <a:rPr lang="da-DK" dirty="0" smtClean="0"/>
              <a:t>: </a:t>
            </a:r>
            <a:r>
              <a:rPr lang="da-DK" dirty="0" err="1" smtClean="0"/>
              <a:t>treatment-control</a:t>
            </a:r>
            <a:endParaRPr lang="da-DK" dirty="0" smtClean="0"/>
          </a:p>
          <a:p>
            <a:pPr marL="0" indent="0">
              <a:buNone/>
            </a:pPr>
            <a:r>
              <a:rPr lang="da-DK" dirty="0" smtClean="0"/>
              <a:t>(</a:t>
            </a:r>
            <a:r>
              <a:rPr lang="da-DK" dirty="0" err="1" smtClean="0"/>
              <a:t>Some</a:t>
            </a:r>
            <a:r>
              <a:rPr lang="da-DK" dirty="0" smtClean="0"/>
              <a:t>) exogeneity: policy interventions, </a:t>
            </a:r>
            <a:r>
              <a:rPr lang="da-DK" dirty="0" err="1" smtClean="0"/>
              <a:t>sometimes</a:t>
            </a:r>
            <a:r>
              <a:rPr lang="da-DK" dirty="0" smtClean="0"/>
              <a:t> with </a:t>
            </a:r>
            <a:r>
              <a:rPr lang="da-DK" dirty="0" err="1" smtClean="0"/>
              <a:t>comparisons</a:t>
            </a:r>
            <a:r>
              <a:rPr lang="da-DK" dirty="0" smtClean="0"/>
              <a:t>, researchers </a:t>
            </a:r>
            <a:r>
              <a:rPr lang="da-DK" dirty="0" err="1" smtClean="0"/>
              <a:t>sometimes</a:t>
            </a:r>
            <a:r>
              <a:rPr lang="da-DK" dirty="0" smtClean="0"/>
              <a:t> </a:t>
            </a:r>
            <a:r>
              <a:rPr lang="da-DK" dirty="0" err="1" smtClean="0"/>
              <a:t>involved</a:t>
            </a:r>
            <a:endParaRPr lang="da-DK" dirty="0" smtClean="0"/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dirty="0" err="1" smtClean="0"/>
              <a:t>Important</a:t>
            </a:r>
            <a:r>
              <a:rPr lang="da-DK" dirty="0" smtClean="0"/>
              <a:t>: more data </a:t>
            </a:r>
            <a:r>
              <a:rPr lang="da-DK" dirty="0" err="1" smtClean="0"/>
              <a:t>does</a:t>
            </a:r>
            <a:r>
              <a:rPr lang="da-DK" dirty="0" smtClean="0"/>
              <a:t> not give </a:t>
            </a:r>
            <a:r>
              <a:rPr lang="da-DK" dirty="0" err="1" smtClean="0"/>
              <a:t>better</a:t>
            </a:r>
            <a:r>
              <a:rPr lang="da-DK" dirty="0" smtClean="0"/>
              <a:t> </a:t>
            </a:r>
            <a:r>
              <a:rPr lang="da-DK" dirty="0" err="1" smtClean="0"/>
              <a:t>result</a:t>
            </a:r>
            <a:r>
              <a:rPr lang="da-DK" dirty="0" smtClean="0"/>
              <a:t>/more </a:t>
            </a:r>
            <a:r>
              <a:rPr lang="da-DK" dirty="0" err="1" smtClean="0"/>
              <a:t>precision</a:t>
            </a:r>
            <a:r>
              <a:rPr lang="da-DK" dirty="0" smtClean="0"/>
              <a:t> </a:t>
            </a:r>
            <a:r>
              <a:rPr lang="da-DK" dirty="0" err="1" smtClean="0"/>
              <a:t>if</a:t>
            </a:r>
            <a:r>
              <a:rPr lang="da-DK" dirty="0" smtClean="0"/>
              <a:t> </a:t>
            </a:r>
            <a:r>
              <a:rPr lang="da-DK" dirty="0" err="1" smtClean="0"/>
              <a:t>estimator</a:t>
            </a:r>
            <a:r>
              <a:rPr lang="da-DK" dirty="0" smtClean="0"/>
              <a:t> is </a:t>
            </a:r>
            <a:r>
              <a:rPr lang="da-DK" dirty="0" err="1" smtClean="0"/>
              <a:t>biased</a:t>
            </a:r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19</a:t>
            </a:fld>
            <a:endParaRPr lang="da-DK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Data </a:t>
            </a:r>
            <a:r>
              <a:rPr lang="da-DK" dirty="0" err="1" smtClean="0"/>
              <a:t>generating</a:t>
            </a:r>
            <a:r>
              <a:rPr lang="da-DK" dirty="0" smtClean="0"/>
              <a:t> </a:t>
            </a:r>
            <a:r>
              <a:rPr lang="da-DK" dirty="0" err="1" smtClean="0"/>
              <a:t>process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555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700808"/>
            <a:ext cx="8229600" cy="2650306"/>
          </a:xfrm>
        </p:spPr>
        <p:txBody>
          <a:bodyPr>
            <a:normAutofit/>
          </a:bodyPr>
          <a:lstStyle/>
          <a:p>
            <a:r>
              <a:rPr lang="da-DK" dirty="0" smtClean="0"/>
              <a:t>In God </a:t>
            </a:r>
            <a:r>
              <a:rPr lang="da-DK" dirty="0" err="1" smtClean="0"/>
              <a:t>we</a:t>
            </a:r>
            <a:r>
              <a:rPr lang="da-DK" dirty="0" smtClean="0"/>
              <a:t> trust,</a:t>
            </a:r>
            <a:br>
              <a:rPr lang="da-DK" dirty="0" smtClean="0"/>
            </a:br>
            <a:r>
              <a:rPr lang="da-DK" dirty="0" smtClean="0"/>
              <a:t>all </a:t>
            </a:r>
            <a:r>
              <a:rPr lang="da-DK" dirty="0" err="1" smtClean="0"/>
              <a:t>others</a:t>
            </a:r>
            <a:r>
              <a:rPr lang="da-DK" dirty="0" smtClean="0"/>
              <a:t> must bring data</a:t>
            </a:r>
            <a:endParaRPr lang="da-DK" dirty="0"/>
          </a:p>
        </p:txBody>
      </p:sp>
      <p:sp>
        <p:nvSpPr>
          <p:cNvPr id="3" name="TextBox 2"/>
          <p:cNvSpPr txBox="1"/>
          <p:nvPr/>
        </p:nvSpPr>
        <p:spPr>
          <a:xfrm>
            <a:off x="5148064" y="4797152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i="1" dirty="0" smtClean="0"/>
              <a:t>W. Edwards </a:t>
            </a:r>
            <a:r>
              <a:rPr lang="da-DK" i="1" dirty="0" err="1" smtClean="0"/>
              <a:t>Dewing</a:t>
            </a:r>
            <a:endParaRPr lang="da-DK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390142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Randomized 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Distinguish</a:t>
            </a:r>
          </a:p>
          <a:p>
            <a:pPr lvl="1"/>
            <a:r>
              <a:rPr lang="en-US" b="1" dirty="0" smtClean="0"/>
              <a:t>Lab experiments</a:t>
            </a:r>
            <a:r>
              <a:rPr lang="en-US" dirty="0" smtClean="0"/>
              <a:t>: traditionally computer-based in econ, but also eye tracking/brain images (fMRI)/physiological</a:t>
            </a:r>
          </a:p>
          <a:p>
            <a:pPr lvl="1"/>
            <a:r>
              <a:rPr lang="en-US" b="1" dirty="0"/>
              <a:t>Survey experiments</a:t>
            </a:r>
            <a:r>
              <a:rPr lang="en-US" dirty="0"/>
              <a:t>: </a:t>
            </a:r>
            <a:r>
              <a:rPr lang="en-US" dirty="0" smtClean="0"/>
              <a:t>assign survey respondents to different frames/treatments/</a:t>
            </a:r>
            <a:r>
              <a:rPr lang="en-US" dirty="0" err="1" smtClean="0"/>
              <a:t>primings</a:t>
            </a:r>
            <a:r>
              <a:rPr lang="en-US" dirty="0" smtClean="0"/>
              <a:t>, e.g. have </a:t>
            </a:r>
            <a:r>
              <a:rPr lang="en-US" dirty="0" err="1" smtClean="0"/>
              <a:t>SocDems</a:t>
            </a:r>
            <a:r>
              <a:rPr lang="en-US" dirty="0" smtClean="0"/>
              <a:t> and Liberals say same thing and look at support</a:t>
            </a:r>
          </a:p>
          <a:p>
            <a:pPr lvl="1"/>
            <a:r>
              <a:rPr lang="en-US" b="1" dirty="0" smtClean="0"/>
              <a:t>Field experiments</a:t>
            </a:r>
            <a:r>
              <a:rPr lang="en-US" dirty="0" smtClean="0"/>
              <a:t>: experimental control in the real world, e.g. banks charging different rates to learn about mobility of customers; interventions against teacher absenteeism in India; …)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39685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Randomized 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Distinguish</a:t>
            </a:r>
          </a:p>
          <a:p>
            <a:pPr lvl="1"/>
            <a:r>
              <a:rPr lang="en-US" dirty="0" smtClean="0"/>
              <a:t>Natural experiments</a:t>
            </a:r>
            <a:br>
              <a:rPr lang="en-US" dirty="0" smtClean="0"/>
            </a:br>
            <a:r>
              <a:rPr lang="en-US" dirty="0" smtClean="0"/>
              <a:t>(weather induced: effects of poverty on violence, randomization of names on election ballots, …)</a:t>
            </a:r>
          </a:p>
          <a:p>
            <a:pPr lvl="1"/>
            <a:r>
              <a:rPr lang="en-US" dirty="0" smtClean="0"/>
              <a:t>Quasi-experiments</a:t>
            </a:r>
            <a:br>
              <a:rPr lang="en-US" dirty="0" smtClean="0"/>
            </a:br>
            <a:r>
              <a:rPr lang="en-US" dirty="0" smtClean="0"/>
              <a:t>(effects of change in policy; effect of tax reform on tax planning; effect of immigrant allocation on crime)</a:t>
            </a:r>
          </a:p>
          <a:p>
            <a:r>
              <a:rPr lang="en-US" dirty="0" smtClean="0"/>
              <a:t>Throughout: exogenous (outside of the individual) change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54170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Randomized 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Large, important current debate in (development) economics</a:t>
            </a:r>
          </a:p>
          <a:p>
            <a:r>
              <a:rPr lang="en-US" dirty="0" err="1" smtClean="0"/>
              <a:t>CofE</a:t>
            </a:r>
            <a:r>
              <a:rPr lang="en-US" dirty="0" smtClean="0"/>
              <a:t>: what are effects of penalties on teachers’ absence in Indian village schools – </a:t>
            </a:r>
            <a:r>
              <a:rPr lang="en-US" dirty="0" smtClean="0">
                <a:hlinkClick r:id="rId3"/>
              </a:rPr>
              <a:t>evidence from randomized experiments</a:t>
            </a:r>
            <a:endParaRPr lang="en-US" dirty="0" smtClean="0"/>
          </a:p>
          <a:p>
            <a:r>
              <a:rPr lang="en-US" b="1" dirty="0"/>
              <a:t>Randomly </a:t>
            </a:r>
            <a:r>
              <a:rPr lang="en-US" dirty="0"/>
              <a:t>selected teachers get harsh penalty for no-shows -&gt; difference in absenteeism </a:t>
            </a:r>
            <a:r>
              <a:rPr lang="en-US" b="1" dirty="0"/>
              <a:t>causal effect</a:t>
            </a:r>
            <a:r>
              <a:rPr lang="en-US" dirty="0"/>
              <a:t> of </a:t>
            </a:r>
            <a:r>
              <a:rPr lang="en-US" dirty="0" smtClean="0"/>
              <a:t>penalty</a:t>
            </a:r>
          </a:p>
          <a:p>
            <a:r>
              <a:rPr lang="en-US" dirty="0" smtClean="0"/>
              <a:t>(Broader </a:t>
            </a:r>
            <a:r>
              <a:rPr lang="en-US" dirty="0" err="1" smtClean="0"/>
              <a:t>EofC</a:t>
            </a:r>
            <a:r>
              <a:rPr lang="en-US" dirty="0" smtClean="0"/>
              <a:t> Q: why is education sector in rural India so inefficient?)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4952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Randomized 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Strong on internal validity: from randomization </a:t>
            </a:r>
            <a:r>
              <a:rPr lang="en-US" b="1" dirty="0" smtClean="0"/>
              <a:t>any</a:t>
            </a:r>
            <a:r>
              <a:rPr lang="en-US" dirty="0" smtClean="0"/>
              <a:t> effect on absenteeism is from harsher penalties; good for testing theory</a:t>
            </a:r>
          </a:p>
          <a:p>
            <a:r>
              <a:rPr lang="en-US" dirty="0" smtClean="0"/>
              <a:t>Weak(</a:t>
            </a:r>
            <a:r>
              <a:rPr lang="en-US" dirty="0" err="1" smtClean="0"/>
              <a:t>er</a:t>
            </a:r>
            <a:r>
              <a:rPr lang="en-US" dirty="0" smtClean="0"/>
              <a:t>) on external validity – would effect be similar in Africa? Would effect from lab work outside lab? Why, why not?</a:t>
            </a:r>
          </a:p>
          <a:p>
            <a:r>
              <a:rPr lang="en-US" dirty="0" smtClean="0"/>
              <a:t>(compare: medicine works in similar ways across locations)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69168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Randomized 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Limits to what can be studied by experimentation</a:t>
            </a:r>
            <a:br>
              <a:rPr lang="en-US" dirty="0" smtClean="0"/>
            </a:br>
            <a:r>
              <a:rPr lang="en-US" dirty="0" smtClean="0"/>
              <a:t>(	ethics; law; feasibility) </a:t>
            </a:r>
          </a:p>
          <a:p>
            <a:pPr lvl="1"/>
            <a:r>
              <a:rPr lang="en-US" dirty="0" smtClean="0"/>
              <a:t>Funding (field experiments expensive, survey </a:t>
            </a:r>
            <a:r>
              <a:rPr lang="en-US" dirty="0" err="1" smtClean="0"/>
              <a:t>exp</a:t>
            </a:r>
            <a:r>
              <a:rPr lang="en-US" dirty="0" smtClean="0"/>
              <a:t> less so)</a:t>
            </a:r>
          </a:p>
          <a:p>
            <a:pPr lvl="1"/>
            <a:r>
              <a:rPr lang="en-US" dirty="0" smtClean="0"/>
              <a:t>Often </a:t>
            </a:r>
            <a:r>
              <a:rPr lang="en-US" b="1" dirty="0" smtClean="0"/>
              <a:t>participation constraint </a:t>
            </a:r>
            <a:r>
              <a:rPr lang="en-US" dirty="0" smtClean="0"/>
              <a:t>– voluntary participants’ gain &gt;= 0 or no incentive</a:t>
            </a:r>
          </a:p>
          <a:p>
            <a:pPr lvl="1"/>
            <a:r>
              <a:rPr lang="en-US" dirty="0" smtClean="0"/>
              <a:t>Subjects leave for various (systematic) reasons</a:t>
            </a:r>
          </a:p>
          <a:p>
            <a:pPr lvl="1"/>
            <a:r>
              <a:rPr lang="en-US" dirty="0" smtClean="0"/>
              <a:t>Large-scale randomization can be hard in field experiments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913033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Generated without experimental or exogenous intervention</a:t>
            </a:r>
          </a:p>
          <a:p>
            <a:r>
              <a:rPr lang="en-US" dirty="0" smtClean="0"/>
              <a:t>Typically reveals correlations or descriptive patterns that can be interesting in themselves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972461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6428"/>
            <a:ext cx="8229600" cy="1143000"/>
          </a:xfrm>
        </p:spPr>
        <p:txBody>
          <a:bodyPr/>
          <a:lstStyle/>
          <a:p>
            <a:r>
              <a:rPr lang="en-US" dirty="0" smtClean="0"/>
              <a:t>Example: Inequality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26</a:t>
            </a:fld>
            <a:endParaRPr lang="da-DK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680" y="1124744"/>
            <a:ext cx="6052442" cy="4824536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67544" y="5805264"/>
            <a:ext cx="8229600" cy="709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/>
              <a:t>Source: </a:t>
            </a:r>
            <a:r>
              <a:rPr lang="en-US" sz="1800" dirty="0" err="1" smtClean="0"/>
              <a:t>Piketty</a:t>
            </a:r>
            <a:r>
              <a:rPr lang="en-US" sz="1800" dirty="0" smtClean="0"/>
              <a:t> and </a:t>
            </a:r>
            <a:r>
              <a:rPr lang="en-US" sz="1800" dirty="0" err="1" smtClean="0"/>
              <a:t>Saez</a:t>
            </a:r>
            <a:r>
              <a:rPr lang="en-US" sz="1800" dirty="0" smtClean="0"/>
              <a:t>, Science 2014, tax return data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16968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Generated without experimental or exogenous intervention</a:t>
            </a:r>
          </a:p>
          <a:p>
            <a:r>
              <a:rPr lang="en-US" dirty="0" smtClean="0"/>
              <a:t>Typically reveals correlations or descriptive patterns that can be interesting in themselves</a:t>
            </a:r>
          </a:p>
          <a:p>
            <a:pPr lvl="1"/>
            <a:r>
              <a:rPr lang="en-US" dirty="0" smtClean="0"/>
              <a:t>Are in themselves silent about causality</a:t>
            </a:r>
          </a:p>
          <a:p>
            <a:pPr lvl="1"/>
            <a:r>
              <a:rPr lang="en-US" dirty="0" smtClean="0"/>
              <a:t>Theory may be provide structure to learn about causal mechanism under strong assumptions</a:t>
            </a:r>
          </a:p>
          <a:p>
            <a:pPr lvl="1"/>
            <a:r>
              <a:rPr lang="en-US" dirty="0" smtClean="0"/>
              <a:t>May conflate correlation and causality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875661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/>
              <a:t>Exple</a:t>
            </a:r>
            <a:r>
              <a:rPr lang="en-US" dirty="0" smtClean="0"/>
              <a:t>: Does being in private schools affect grades</a:t>
            </a:r>
          </a:p>
          <a:p>
            <a:pPr lvl="1"/>
            <a:r>
              <a:rPr lang="en-US" dirty="0" smtClean="0"/>
              <a:t>Classic: Catholic schools and grades in US</a:t>
            </a:r>
          </a:p>
          <a:p>
            <a:pPr lvl="1"/>
            <a:r>
              <a:rPr lang="en-US" dirty="0" smtClean="0"/>
              <a:t>Collect attendance and grades -&gt; run regression</a:t>
            </a:r>
          </a:p>
          <a:p>
            <a:r>
              <a:rPr lang="en-US" dirty="0" smtClean="0"/>
              <a:t>But: suppose some parents are more focused on schooling than others</a:t>
            </a:r>
          </a:p>
          <a:p>
            <a:pPr lvl="1"/>
            <a:r>
              <a:rPr lang="en-US" dirty="0" smtClean="0"/>
              <a:t>Send kids to private school more</a:t>
            </a:r>
          </a:p>
          <a:p>
            <a:pPr lvl="1"/>
            <a:r>
              <a:rPr lang="en-US" dirty="0" smtClean="0"/>
              <a:t>More involved in school + homework</a:t>
            </a:r>
          </a:p>
          <a:p>
            <a:r>
              <a:rPr lang="en-US" dirty="0" smtClean="0"/>
              <a:t>What do higher grades measure?</a:t>
            </a:r>
          </a:p>
          <a:p>
            <a:pPr lvl="1"/>
            <a:r>
              <a:rPr lang="en-US" dirty="0" smtClean="0"/>
              <a:t>Effect of private school OR effect of involved parents?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956738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to do?</a:t>
            </a:r>
          </a:p>
          <a:p>
            <a:pPr lvl="1"/>
            <a:r>
              <a:rPr lang="en-US" dirty="0" smtClean="0"/>
              <a:t>Assign kids/parents randomly to private schools?</a:t>
            </a:r>
          </a:p>
          <a:p>
            <a:r>
              <a:rPr lang="en-US" dirty="0" smtClean="0"/>
              <a:t>More complicated</a:t>
            </a:r>
          </a:p>
          <a:p>
            <a:pPr lvl="1"/>
            <a:r>
              <a:rPr lang="en-US" dirty="0" smtClean="0"/>
              <a:t>Waiting-list experiment design: people who sign up reveal themselves as school interested, compare grades between those in program and on waiting list -&gt; much narrower design</a:t>
            </a:r>
          </a:p>
          <a:p>
            <a:pPr lvl="1"/>
            <a:r>
              <a:rPr lang="en-US" dirty="0" smtClean="0"/>
              <a:t>Modeling (US case): use fact that Catholics are much more likely to choose Catholic schools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29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64929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20688"/>
            <a:ext cx="7772400" cy="3456383"/>
          </a:xfrm>
        </p:spPr>
        <p:txBody>
          <a:bodyPr>
            <a:normAutofit fontScale="90000"/>
          </a:bodyPr>
          <a:lstStyle/>
          <a:p>
            <a:pPr algn="l"/>
            <a:r>
              <a:rPr lang="da-DK" dirty="0" err="1" smtClean="0"/>
              <a:t>Today</a:t>
            </a:r>
            <a:r>
              <a:rPr lang="da-DK" dirty="0" smtClean="0"/>
              <a:t>:</a:t>
            </a:r>
            <a:br>
              <a:rPr lang="da-DK" dirty="0" smtClean="0"/>
            </a:br>
            <a:r>
              <a:rPr lang="da-DK" dirty="0" smtClean="0"/>
              <a:t>1. </a:t>
            </a:r>
            <a:r>
              <a:rPr lang="da-DK" dirty="0" err="1" smtClean="0"/>
              <a:t>Empirical</a:t>
            </a:r>
            <a:r>
              <a:rPr lang="da-DK" dirty="0" smtClean="0"/>
              <a:t> design</a:t>
            </a:r>
            <a:br>
              <a:rPr lang="da-DK" dirty="0" smtClean="0"/>
            </a:br>
            <a:r>
              <a:rPr lang="da-DK" dirty="0" smtClean="0"/>
              <a:t>2. data </a:t>
            </a:r>
            <a:r>
              <a:rPr lang="da-DK" dirty="0" err="1" smtClean="0"/>
              <a:t>generating</a:t>
            </a:r>
            <a:r>
              <a:rPr lang="da-DK" dirty="0" smtClean="0"/>
              <a:t> </a:t>
            </a:r>
            <a:r>
              <a:rPr lang="da-DK" dirty="0" err="1" smtClean="0"/>
              <a:t>process</a:t>
            </a:r>
            <a:r>
              <a:rPr lang="da-DK" dirty="0"/>
              <a:t/>
            </a:r>
            <a:br>
              <a:rPr lang="da-DK" dirty="0"/>
            </a:br>
            <a:r>
              <a:rPr lang="da-DK" dirty="0" smtClean="0"/>
              <a:t>3. modes of </a:t>
            </a:r>
            <a:r>
              <a:rPr lang="da-DK" dirty="0" err="1" smtClean="0"/>
              <a:t>collection</a:t>
            </a:r>
            <a:r>
              <a:rPr lang="da-DK" dirty="0" smtClean="0"/>
              <a:t/>
            </a:r>
            <a:br>
              <a:rPr lang="da-DK" dirty="0" smtClean="0"/>
            </a:br>
            <a:r>
              <a:rPr lang="da-DK" dirty="0"/>
              <a:t>	</a:t>
            </a:r>
            <a:r>
              <a:rPr lang="da-DK" dirty="0" smtClean="0"/>
              <a:t>standard vs </a:t>
            </a:r>
            <a:r>
              <a:rPr lang="da-DK" dirty="0" err="1" smtClean="0"/>
              <a:t>big</a:t>
            </a:r>
            <a:r>
              <a:rPr lang="da-DK" dirty="0" smtClean="0"/>
              <a:t> data; </a:t>
            </a:r>
            <a:r>
              <a:rPr lang="da-DK" dirty="0" err="1" smtClean="0"/>
              <a:t>examples</a:t>
            </a:r>
            <a:r>
              <a:rPr lang="da-DK" dirty="0"/>
              <a:t/>
            </a:r>
            <a:br>
              <a:rPr lang="da-DK" dirty="0"/>
            </a:br>
            <a:r>
              <a:rPr lang="da-DK" dirty="0" smtClean="0"/>
              <a:t>4. </a:t>
            </a:r>
            <a:r>
              <a:rPr lang="da-DK" dirty="0" err="1" smtClean="0"/>
              <a:t>strategic</a:t>
            </a:r>
            <a:r>
              <a:rPr lang="da-DK" dirty="0" smtClean="0"/>
              <a:t> data provision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624774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Big data is </a:t>
            </a:r>
            <a:r>
              <a:rPr lang="da-DK" dirty="0" err="1" smtClean="0"/>
              <a:t>often</a:t>
            </a:r>
            <a:r>
              <a:rPr lang="da-DK" dirty="0" smtClean="0"/>
              <a:t> </a:t>
            </a:r>
            <a:r>
              <a:rPr lang="da-DK" dirty="0" err="1" smtClean="0"/>
              <a:t>observational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Not </a:t>
            </a:r>
            <a:r>
              <a:rPr lang="da-DK" dirty="0" err="1" smtClean="0"/>
              <a:t>always</a:t>
            </a:r>
            <a:r>
              <a:rPr lang="da-DK" dirty="0" smtClean="0"/>
              <a:t> basis for </a:t>
            </a:r>
            <a:r>
              <a:rPr lang="da-DK" dirty="0" err="1" smtClean="0"/>
              <a:t>causal</a:t>
            </a:r>
            <a:r>
              <a:rPr lang="da-DK" dirty="0" smtClean="0"/>
              <a:t> </a:t>
            </a:r>
            <a:r>
              <a:rPr lang="da-DK" dirty="0" err="1" smtClean="0"/>
              <a:t>claims</a:t>
            </a:r>
            <a:endParaRPr lang="da-DK" dirty="0" smtClean="0"/>
          </a:p>
          <a:p>
            <a:pPr lvl="1"/>
            <a:r>
              <a:rPr lang="da-DK" dirty="0" smtClean="0"/>
              <a:t>But </a:t>
            </a:r>
            <a:r>
              <a:rPr lang="da-DK" dirty="0" err="1" smtClean="0"/>
              <a:t>interesting</a:t>
            </a:r>
            <a:r>
              <a:rPr lang="da-DK" dirty="0" smtClean="0"/>
              <a:t> </a:t>
            </a:r>
            <a:r>
              <a:rPr lang="da-DK" dirty="0" err="1" smtClean="0"/>
              <a:t>nonetheless</a:t>
            </a:r>
            <a:r>
              <a:rPr lang="da-DK" dirty="0" smtClean="0"/>
              <a:t>: </a:t>
            </a:r>
            <a:r>
              <a:rPr lang="da-DK" dirty="0" err="1" smtClean="0"/>
              <a:t>Description</a:t>
            </a:r>
            <a:endParaRPr lang="da-DK" dirty="0" smtClean="0"/>
          </a:p>
          <a:p>
            <a:r>
              <a:rPr lang="da-DK" dirty="0" smtClean="0"/>
              <a:t>Can (</a:t>
            </a:r>
            <a:r>
              <a:rPr lang="da-DK" dirty="0" err="1" smtClean="0"/>
              <a:t>potentially</a:t>
            </a:r>
            <a:r>
              <a:rPr lang="da-DK" dirty="0" smtClean="0"/>
              <a:t>) </a:t>
            </a:r>
            <a:r>
              <a:rPr lang="da-DK" dirty="0" err="1" smtClean="0"/>
              <a:t>be</a:t>
            </a:r>
            <a:r>
              <a:rPr lang="da-DK" dirty="0" smtClean="0"/>
              <a:t> </a:t>
            </a:r>
            <a:r>
              <a:rPr lang="da-DK" dirty="0" err="1" smtClean="0"/>
              <a:t>combined</a:t>
            </a:r>
            <a:r>
              <a:rPr lang="da-DK" dirty="0" smtClean="0"/>
              <a:t> with </a:t>
            </a:r>
            <a:r>
              <a:rPr lang="da-DK" dirty="0" err="1" smtClean="0"/>
              <a:t>natural</a:t>
            </a:r>
            <a:r>
              <a:rPr lang="da-DK" dirty="0" smtClean="0"/>
              <a:t>/</a:t>
            </a:r>
            <a:r>
              <a:rPr lang="da-DK" dirty="0" err="1" smtClean="0"/>
              <a:t>quasi-experiments</a:t>
            </a:r>
            <a:r>
              <a:rPr lang="da-DK" dirty="0" smtClean="0"/>
              <a:t>. </a:t>
            </a:r>
          </a:p>
          <a:p>
            <a:pPr lvl="1"/>
            <a:r>
              <a:rPr lang="da-DK" dirty="0" err="1" smtClean="0"/>
              <a:t>Example</a:t>
            </a:r>
            <a:r>
              <a:rPr lang="da-DK" dirty="0" smtClean="0"/>
              <a:t>: </a:t>
            </a:r>
            <a:r>
              <a:rPr lang="da-DK" dirty="0" err="1" smtClean="0"/>
              <a:t>very</a:t>
            </a:r>
            <a:r>
              <a:rPr lang="da-DK" dirty="0" smtClean="0"/>
              <a:t> </a:t>
            </a:r>
            <a:r>
              <a:rPr lang="da-DK" dirty="0" err="1" smtClean="0"/>
              <a:t>detailed</a:t>
            </a:r>
            <a:r>
              <a:rPr lang="da-DK" dirty="0" smtClean="0"/>
              <a:t> data on </a:t>
            </a:r>
            <a:r>
              <a:rPr lang="da-DK" dirty="0" err="1" smtClean="0"/>
              <a:t>transportation</a:t>
            </a:r>
            <a:r>
              <a:rPr lang="da-DK" dirty="0" smtClean="0"/>
              <a:t>/</a:t>
            </a:r>
            <a:r>
              <a:rPr lang="da-DK" dirty="0" err="1" smtClean="0"/>
              <a:t>mobility</a:t>
            </a:r>
            <a:r>
              <a:rPr lang="da-DK" dirty="0" smtClean="0"/>
              <a:t> and </a:t>
            </a:r>
            <a:r>
              <a:rPr lang="da-DK" dirty="0" err="1" smtClean="0"/>
              <a:t>exogenous</a:t>
            </a:r>
            <a:r>
              <a:rPr lang="da-DK" dirty="0" smtClean="0"/>
              <a:t> </a:t>
            </a:r>
            <a:r>
              <a:rPr lang="da-DK" dirty="0" err="1" smtClean="0"/>
              <a:t>weather</a:t>
            </a:r>
            <a:r>
              <a:rPr lang="da-DK" dirty="0" smtClean="0"/>
              <a:t> </a:t>
            </a:r>
            <a:r>
              <a:rPr lang="da-DK" dirty="0" err="1" smtClean="0"/>
              <a:t>shocks</a:t>
            </a:r>
            <a:r>
              <a:rPr lang="da-DK" dirty="0" smtClean="0"/>
              <a:t>-&gt; </a:t>
            </a:r>
            <a:r>
              <a:rPr lang="da-DK" dirty="0" err="1" smtClean="0"/>
              <a:t>effect</a:t>
            </a:r>
            <a:r>
              <a:rPr lang="da-DK" dirty="0" smtClean="0"/>
              <a:t> of </a:t>
            </a:r>
            <a:r>
              <a:rPr lang="da-DK" dirty="0" err="1" smtClean="0"/>
              <a:t>weather</a:t>
            </a:r>
            <a:r>
              <a:rPr lang="da-DK" dirty="0" smtClean="0"/>
              <a:t> on </a:t>
            </a:r>
            <a:r>
              <a:rPr lang="da-DK" dirty="0" err="1" smtClean="0"/>
              <a:t>mobility</a:t>
            </a:r>
            <a:endParaRPr lang="da-DK" dirty="0" smtClean="0"/>
          </a:p>
          <a:p>
            <a:pPr lvl="1"/>
            <a:r>
              <a:rPr lang="da-DK" dirty="0" err="1" smtClean="0"/>
              <a:t>Payday</a:t>
            </a:r>
            <a:r>
              <a:rPr lang="da-DK" dirty="0" smtClean="0"/>
              <a:t> and </a:t>
            </a:r>
            <a:r>
              <a:rPr lang="da-DK" dirty="0" err="1" smtClean="0"/>
              <a:t>consumption</a:t>
            </a:r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30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843231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roadmap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 smtClean="0"/>
              <a:t>Different</a:t>
            </a:r>
            <a:r>
              <a:rPr lang="da-DK" dirty="0" smtClean="0"/>
              <a:t> data for </a:t>
            </a:r>
            <a:r>
              <a:rPr lang="da-DK" dirty="0" err="1" smtClean="0"/>
              <a:t>different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endParaRPr lang="da-DK" dirty="0" smtClean="0"/>
          </a:p>
          <a:p>
            <a:r>
              <a:rPr lang="da-DK" dirty="0" err="1"/>
              <a:t>Theory</a:t>
            </a:r>
            <a:r>
              <a:rPr lang="da-DK" dirty="0"/>
              <a:t> and </a:t>
            </a:r>
            <a:r>
              <a:rPr lang="da-DK" dirty="0" err="1"/>
              <a:t>empirics</a:t>
            </a:r>
            <a:r>
              <a:rPr lang="da-DK" dirty="0"/>
              <a:t>, </a:t>
            </a:r>
            <a:r>
              <a:rPr lang="da-DK" dirty="0" err="1"/>
              <a:t>forecasting</a:t>
            </a:r>
            <a:r>
              <a:rPr lang="da-DK" dirty="0"/>
              <a:t> and </a:t>
            </a:r>
            <a:r>
              <a:rPr lang="da-DK" dirty="0" err="1"/>
              <a:t>hypothesis</a:t>
            </a:r>
            <a:r>
              <a:rPr lang="da-DK" dirty="0"/>
              <a:t> </a:t>
            </a:r>
            <a:r>
              <a:rPr lang="da-DK" dirty="0" err="1"/>
              <a:t>testing</a:t>
            </a:r>
            <a:endParaRPr lang="da-DK" dirty="0"/>
          </a:p>
          <a:p>
            <a:r>
              <a:rPr lang="da-DK" dirty="0" err="1" smtClean="0"/>
              <a:t>Effects</a:t>
            </a:r>
            <a:r>
              <a:rPr lang="da-DK" dirty="0" smtClean="0"/>
              <a:t> of </a:t>
            </a:r>
            <a:r>
              <a:rPr lang="da-DK" dirty="0" err="1" smtClean="0"/>
              <a:t>causes</a:t>
            </a:r>
            <a:r>
              <a:rPr lang="da-DK" dirty="0" smtClean="0"/>
              <a:t> vs. </a:t>
            </a:r>
            <a:r>
              <a:rPr lang="da-DK" dirty="0" err="1" smtClean="0"/>
              <a:t>Causes</a:t>
            </a:r>
            <a:r>
              <a:rPr lang="da-DK" dirty="0" smtClean="0"/>
              <a:t> of </a:t>
            </a:r>
            <a:r>
              <a:rPr lang="da-DK" dirty="0" err="1" smtClean="0"/>
              <a:t>effects</a:t>
            </a:r>
            <a:endParaRPr lang="da-DK" dirty="0" smtClean="0"/>
          </a:p>
          <a:p>
            <a:r>
              <a:rPr lang="da-DK" dirty="0" smtClean="0"/>
              <a:t>Data </a:t>
            </a:r>
            <a:r>
              <a:rPr lang="da-DK" dirty="0" err="1" smtClean="0"/>
              <a:t>generating</a:t>
            </a:r>
            <a:r>
              <a:rPr lang="da-DK" dirty="0" smtClean="0"/>
              <a:t> </a:t>
            </a:r>
            <a:r>
              <a:rPr lang="da-DK" dirty="0" err="1" smtClean="0"/>
              <a:t>process</a:t>
            </a:r>
            <a:endParaRPr lang="da-DK" dirty="0" smtClean="0"/>
          </a:p>
          <a:p>
            <a:r>
              <a:rPr lang="da-DK" dirty="0" smtClean="0">
                <a:solidFill>
                  <a:srgbClr val="3366FF"/>
                </a:solidFill>
              </a:rPr>
              <a:t>Modes of data </a:t>
            </a:r>
            <a:r>
              <a:rPr lang="da-DK" dirty="0" err="1" smtClean="0">
                <a:solidFill>
                  <a:srgbClr val="3366FF"/>
                </a:solidFill>
              </a:rPr>
              <a:t>collection</a:t>
            </a:r>
            <a:r>
              <a:rPr lang="da-DK" dirty="0" smtClean="0">
                <a:solidFill>
                  <a:srgbClr val="3366FF"/>
                </a:solidFill>
              </a:rPr>
              <a:t> – </a:t>
            </a:r>
            <a:r>
              <a:rPr lang="da-DK" dirty="0" err="1" smtClean="0">
                <a:solidFill>
                  <a:srgbClr val="3366FF"/>
                </a:solidFill>
              </a:rPr>
              <a:t>pros</a:t>
            </a:r>
            <a:r>
              <a:rPr lang="da-DK" dirty="0" smtClean="0">
                <a:solidFill>
                  <a:srgbClr val="3366FF"/>
                </a:solidFill>
              </a:rPr>
              <a:t> and cons</a:t>
            </a:r>
          </a:p>
          <a:p>
            <a:r>
              <a:rPr lang="da-DK" dirty="0" smtClean="0"/>
              <a:t>Strategic data management and data </a:t>
            </a:r>
            <a:r>
              <a:rPr lang="da-DK" dirty="0" err="1" smtClean="0"/>
              <a:t>production</a:t>
            </a:r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31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143905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Modes of data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(Ethnographic / participant observer)</a:t>
            </a:r>
          </a:p>
          <a:p>
            <a:r>
              <a:rPr lang="en-US" dirty="0" smtClean="0"/>
              <a:t>Survey</a:t>
            </a:r>
          </a:p>
          <a:p>
            <a:pPr lvl="1"/>
            <a:r>
              <a:rPr lang="en-US" dirty="0" smtClean="0"/>
              <a:t>Interview survey (in person), phone survey, internet survey, …</a:t>
            </a:r>
          </a:p>
          <a:p>
            <a:r>
              <a:rPr lang="en-US" dirty="0" smtClean="0"/>
              <a:t>Administrative data</a:t>
            </a:r>
          </a:p>
          <a:p>
            <a:pPr lvl="1"/>
            <a:r>
              <a:rPr lang="en-US" dirty="0" smtClean="0"/>
              <a:t>Used for administrative purposes</a:t>
            </a:r>
          </a:p>
          <a:p>
            <a:pPr lvl="1"/>
            <a:r>
              <a:rPr lang="en-US" dirty="0" smtClean="0"/>
              <a:t>Some countries: census, tax return</a:t>
            </a:r>
          </a:p>
          <a:p>
            <a:pPr lvl="1"/>
            <a:r>
              <a:rPr lang="en-US" dirty="0" smtClean="0"/>
              <a:t>DK: CPR-registry based</a:t>
            </a:r>
          </a:p>
          <a:p>
            <a:r>
              <a:rPr lang="en-US" dirty="0" smtClean="0"/>
              <a:t>(Primary collection: texts, counting)</a:t>
            </a:r>
          </a:p>
          <a:p>
            <a:r>
              <a:rPr lang="en-US" dirty="0" smtClean="0"/>
              <a:t>“Big data”: in social sciences typically a by-product of digital information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32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708719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Modes of data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survey, admin data, big data can all have randomized / exogenous elements or be purely observational</a:t>
            </a:r>
          </a:p>
          <a:p>
            <a:r>
              <a:rPr lang="en-US" dirty="0" smtClean="0"/>
              <a:t>Often in Lab/field experiments: ask about income, education </a:t>
            </a:r>
            <a:r>
              <a:rPr lang="en-US" dirty="0" err="1" smtClean="0"/>
              <a:t>etc</a:t>
            </a:r>
            <a:r>
              <a:rPr lang="en-US" dirty="0" smtClean="0"/>
              <a:t> – but may be biased</a:t>
            </a:r>
          </a:p>
          <a:p>
            <a:r>
              <a:rPr lang="en-US" dirty="0" smtClean="0"/>
              <a:t>Sometimes: combine experimental data with admin or big data (but rare)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33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572715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Ethnographic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Attempt to understand situations from participants’ perspective</a:t>
            </a:r>
          </a:p>
          <a:p>
            <a:pPr lvl="1"/>
            <a:r>
              <a:rPr lang="en-US" dirty="0" smtClean="0"/>
              <a:t>Very detailed observations (e.g. dynamics at a meeting: who speaks when, who listens, who nods off and flirts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Very difficult to generalize (if even the goal)</a:t>
            </a:r>
          </a:p>
          <a:p>
            <a:pPr lvl="1"/>
            <a:r>
              <a:rPr lang="en-US" dirty="0" smtClean="0"/>
              <a:t>Typically very small n, not for stats </a:t>
            </a:r>
          </a:p>
          <a:p>
            <a:pPr lvl="1"/>
            <a:r>
              <a:rPr lang="en-US" dirty="0" smtClean="0"/>
              <a:t>Hard to reproduce / replicate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34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595139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Surveys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Can be cheap</a:t>
            </a:r>
          </a:p>
          <a:p>
            <a:pPr lvl="1"/>
            <a:r>
              <a:rPr lang="en-US" dirty="0" smtClean="0"/>
              <a:t>Elicit info on attitudes, beliefs, expectations</a:t>
            </a:r>
          </a:p>
          <a:p>
            <a:pPr lvl="1"/>
            <a:r>
              <a:rPr lang="en-US" dirty="0" smtClean="0"/>
              <a:t>Necessary when no other means exist</a:t>
            </a:r>
          </a:p>
          <a:p>
            <a:pPr lvl="1"/>
            <a:r>
              <a:rPr lang="en-US" dirty="0" smtClean="0"/>
              <a:t>Combine with open-ended info</a:t>
            </a:r>
          </a:p>
          <a:p>
            <a:pPr lvl="1"/>
            <a:r>
              <a:rPr lang="en-US" dirty="0" smtClean="0"/>
              <a:t>Easily </a:t>
            </a:r>
            <a:r>
              <a:rPr lang="en-US" dirty="0" err="1" smtClean="0"/>
              <a:t>anonymized</a:t>
            </a:r>
            <a:r>
              <a:rPr lang="en-US" dirty="0" smtClean="0"/>
              <a:t> (firms; China)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Can be expensive</a:t>
            </a:r>
          </a:p>
          <a:p>
            <a:pPr lvl="1"/>
            <a:r>
              <a:rPr lang="en-US" dirty="0" smtClean="0"/>
              <a:t>Non-random samples, sometimes very much so (paid surveys)</a:t>
            </a:r>
          </a:p>
          <a:p>
            <a:pPr lvl="1"/>
            <a:r>
              <a:rPr lang="en-US" dirty="0" smtClean="0"/>
              <a:t>Cheap talk</a:t>
            </a:r>
          </a:p>
          <a:p>
            <a:pPr lvl="1"/>
            <a:r>
              <a:rPr lang="en-US" dirty="0" smtClean="0"/>
              <a:t>Diverse interpretations (e.g. 1-10 scales, </a:t>
            </a:r>
            <a:r>
              <a:rPr lang="en-US" dirty="0" err="1" smtClean="0"/>
              <a:t>Maasai</a:t>
            </a:r>
            <a:r>
              <a:rPr lang="en-US" dirty="0"/>
              <a:t> </a:t>
            </a:r>
            <a:r>
              <a:rPr lang="en-US" dirty="0" smtClean="0"/>
              <a:t>example)</a:t>
            </a:r>
          </a:p>
          <a:p>
            <a:pPr lvl="1"/>
            <a:r>
              <a:rPr lang="en-US" dirty="0" smtClean="0"/>
              <a:t>Very different quality: interview vs. internet</a:t>
            </a:r>
          </a:p>
          <a:p>
            <a:pPr lvl="1"/>
            <a:r>
              <a:rPr lang="en-US" dirty="0" smtClean="0"/>
              <a:t>Not full researcher control: Interviewer completions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35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868552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Administrative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19256" cy="4565104"/>
          </a:xfrm>
        </p:spPr>
        <p:txBody>
          <a:bodyPr/>
          <a:lstStyle/>
          <a:p>
            <a:r>
              <a:rPr lang="en-US" dirty="0" smtClean="0"/>
              <a:t>Denmark, Norway, Sweden</a:t>
            </a:r>
          </a:p>
          <a:p>
            <a:pPr lvl="1"/>
            <a:r>
              <a:rPr lang="en-US" dirty="0" smtClean="0"/>
              <a:t>Population-wide </a:t>
            </a:r>
          </a:p>
          <a:p>
            <a:pPr lvl="1"/>
            <a:r>
              <a:rPr lang="en-US" dirty="0" smtClean="0"/>
              <a:t>Ex: Know population ‘by pressing Enter’</a:t>
            </a:r>
          </a:p>
          <a:p>
            <a:pPr lvl="2"/>
            <a:r>
              <a:rPr lang="en-US" dirty="0" smtClean="0"/>
              <a:t>Most other countries: census (counting people), surveys, rough approximations</a:t>
            </a:r>
          </a:p>
          <a:p>
            <a:pPr lvl="1"/>
            <a:r>
              <a:rPr lang="en-US" dirty="0" smtClean="0"/>
              <a:t>In DK, built on Central Person Registry number</a:t>
            </a:r>
          </a:p>
          <a:p>
            <a:pPr lvl="1"/>
            <a:r>
              <a:rPr lang="en-US" dirty="0" smtClean="0"/>
              <a:t>System constructed for source taxation in 1960s, now used as ubiquitous identifier</a:t>
            </a:r>
          </a:p>
          <a:p>
            <a:r>
              <a:rPr lang="en-US" dirty="0" smtClean="0"/>
              <a:t>Why do some countries have CPR-like systems and some not?</a:t>
            </a:r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36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239665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Administrative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Often full population</a:t>
            </a:r>
          </a:p>
          <a:p>
            <a:pPr lvl="1"/>
            <a:r>
              <a:rPr lang="en-US" dirty="0" smtClean="0"/>
              <a:t>In DK: third party reported -&gt; no reporting bias, no survey bias</a:t>
            </a:r>
          </a:p>
          <a:p>
            <a:pPr lvl="1"/>
            <a:r>
              <a:rPr lang="en-US" dirty="0" smtClean="0">
                <a:hlinkClick r:id="rId3"/>
              </a:rPr>
              <a:t>Very detailed</a:t>
            </a:r>
            <a:r>
              <a:rPr lang="en-US" dirty="0" smtClean="0"/>
              <a:t>, no survey fatigue</a:t>
            </a:r>
          </a:p>
          <a:p>
            <a:pPr lvl="1"/>
            <a:r>
              <a:rPr lang="en-US" dirty="0" smtClean="0"/>
              <a:t>Often very precise, since used for admin purposes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No soft data (attitudes, expectations); can be linked to surveys</a:t>
            </a:r>
          </a:p>
          <a:p>
            <a:pPr lvl="1"/>
            <a:r>
              <a:rPr lang="en-US" dirty="0" smtClean="0"/>
              <a:t>Privacy concerns</a:t>
            </a:r>
          </a:p>
          <a:p>
            <a:pPr lvl="1"/>
            <a:r>
              <a:rPr lang="en-US" dirty="0" smtClean="0"/>
              <a:t>Restricted to what is collected for admin reasons, both type and frequency (e.g. annual)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37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399240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Administrative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Lots of work in Danish econ utilizes register data</a:t>
            </a:r>
          </a:p>
          <a:p>
            <a:pPr lvl="1"/>
            <a:r>
              <a:rPr lang="en-US" dirty="0" smtClean="0"/>
              <a:t>Taxation</a:t>
            </a:r>
          </a:p>
          <a:p>
            <a:pPr lvl="1"/>
            <a:r>
              <a:rPr lang="en-US" dirty="0" smtClean="0"/>
              <a:t>Education</a:t>
            </a:r>
          </a:p>
          <a:p>
            <a:pPr lvl="1"/>
            <a:r>
              <a:rPr lang="en-US" dirty="0" smtClean="0"/>
              <a:t>Health</a:t>
            </a:r>
          </a:p>
          <a:p>
            <a:pPr lvl="1"/>
            <a:r>
              <a:rPr lang="en-US" dirty="0" smtClean="0"/>
              <a:t>Financial decisions</a:t>
            </a:r>
          </a:p>
          <a:p>
            <a:pPr lvl="1"/>
            <a:r>
              <a:rPr lang="en-US" dirty="0" smtClean="0"/>
              <a:t>Labor market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Combined with</a:t>
            </a:r>
          </a:p>
          <a:p>
            <a:pPr lvl="1"/>
            <a:r>
              <a:rPr lang="en-US" dirty="0" smtClean="0"/>
              <a:t>Personality measures</a:t>
            </a:r>
          </a:p>
          <a:p>
            <a:pPr lvl="1"/>
            <a:r>
              <a:rPr lang="en-US" dirty="0" smtClean="0"/>
              <a:t>Attitudes/political </a:t>
            </a:r>
            <a:r>
              <a:rPr lang="en-US" dirty="0" err="1" smtClean="0"/>
              <a:t>prefs</a:t>
            </a:r>
            <a:r>
              <a:rPr lang="en-US" dirty="0" smtClean="0"/>
              <a:t> from surveys</a:t>
            </a:r>
          </a:p>
          <a:p>
            <a:pPr lvl="1"/>
            <a:r>
              <a:rPr lang="en-US" dirty="0" smtClean="0"/>
              <a:t>Expectations from surveys</a:t>
            </a:r>
          </a:p>
          <a:p>
            <a:pPr lvl="1"/>
            <a:r>
              <a:rPr lang="en-US" dirty="0" smtClean="0"/>
              <a:t>Biological data (</a:t>
            </a:r>
            <a:r>
              <a:rPr lang="en-US" dirty="0" err="1" smtClean="0"/>
              <a:t>neuro</a:t>
            </a:r>
            <a:r>
              <a:rPr lang="en-US" dirty="0" smtClean="0"/>
              <a:t>-measures, genetics)</a:t>
            </a:r>
          </a:p>
          <a:p>
            <a:pPr lvl="1"/>
            <a:r>
              <a:rPr lang="en-US" dirty="0" smtClean="0"/>
              <a:t>Data from experiments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38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362634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24200" y="1447800"/>
            <a:ext cx="5715000" cy="1470025"/>
          </a:xfrm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Viva la </a:t>
            </a:r>
            <a:r>
              <a:rPr lang="en-US" sz="4800" dirty="0" smtClean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revolución?</a:t>
            </a:r>
            <a:endParaRPr lang="en-US" sz="4800" dirty="0">
              <a:solidFill>
                <a:srgbClr val="FF000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61672" y="2438400"/>
            <a:ext cx="5770684" cy="2209800"/>
          </a:xfrm>
        </p:spPr>
        <p:txBody>
          <a:bodyPr>
            <a:normAutofit/>
          </a:bodyPr>
          <a:lstStyle/>
          <a:p>
            <a:r>
              <a:rPr lang="en-GB" sz="2800" dirty="0" smtClean="0"/>
              <a:t>Harnessing the Data Revolution</a:t>
            </a:r>
            <a:r>
              <a:rPr lang="en-GB" sz="2800" dirty="0"/>
              <a:t> </a:t>
            </a:r>
            <a:endParaRPr lang="en-GB" sz="2800" dirty="0" smtClean="0"/>
          </a:p>
          <a:p>
            <a:pPr marL="177800"/>
            <a:r>
              <a:rPr lang="en-GB" sz="2800" dirty="0" smtClean="0"/>
              <a:t>for Good</a:t>
            </a:r>
            <a:endParaRPr lang="en-GB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3200400" y="5242847"/>
            <a:ext cx="5693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Human Development Report Office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92" y="1847165"/>
            <a:ext cx="2761204" cy="3718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846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roadmap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 smtClean="0">
                <a:solidFill>
                  <a:srgbClr val="3366FF"/>
                </a:solidFill>
              </a:rPr>
              <a:t>Different</a:t>
            </a:r>
            <a:r>
              <a:rPr lang="da-DK" dirty="0" smtClean="0">
                <a:solidFill>
                  <a:srgbClr val="3366FF"/>
                </a:solidFill>
              </a:rPr>
              <a:t> data for </a:t>
            </a:r>
            <a:r>
              <a:rPr lang="da-DK" dirty="0" err="1" smtClean="0">
                <a:solidFill>
                  <a:srgbClr val="3366FF"/>
                </a:solidFill>
              </a:rPr>
              <a:t>different</a:t>
            </a:r>
            <a:r>
              <a:rPr lang="da-DK" dirty="0" smtClean="0">
                <a:solidFill>
                  <a:srgbClr val="3366FF"/>
                </a:solidFill>
              </a:rPr>
              <a:t> </a:t>
            </a:r>
            <a:r>
              <a:rPr lang="da-DK" dirty="0" err="1" smtClean="0">
                <a:solidFill>
                  <a:srgbClr val="3366FF"/>
                </a:solidFill>
              </a:rPr>
              <a:t>questions</a:t>
            </a:r>
            <a:endParaRPr lang="da-DK" dirty="0" smtClean="0">
              <a:solidFill>
                <a:srgbClr val="3366FF"/>
              </a:solidFill>
            </a:endParaRPr>
          </a:p>
          <a:p>
            <a:r>
              <a:rPr lang="da-DK" dirty="0" err="1"/>
              <a:t>Theory</a:t>
            </a:r>
            <a:r>
              <a:rPr lang="da-DK" dirty="0"/>
              <a:t> and </a:t>
            </a:r>
            <a:r>
              <a:rPr lang="da-DK" dirty="0" err="1"/>
              <a:t>empirics</a:t>
            </a:r>
            <a:r>
              <a:rPr lang="da-DK" dirty="0"/>
              <a:t>, </a:t>
            </a:r>
            <a:r>
              <a:rPr lang="da-DK" dirty="0" err="1"/>
              <a:t>forecasting</a:t>
            </a:r>
            <a:r>
              <a:rPr lang="da-DK" dirty="0"/>
              <a:t> and </a:t>
            </a:r>
            <a:r>
              <a:rPr lang="da-DK" dirty="0" err="1"/>
              <a:t>hypothesis</a:t>
            </a:r>
            <a:r>
              <a:rPr lang="da-DK" dirty="0"/>
              <a:t> </a:t>
            </a:r>
            <a:r>
              <a:rPr lang="da-DK" dirty="0" err="1"/>
              <a:t>testing</a:t>
            </a:r>
            <a:endParaRPr lang="da-DK" dirty="0"/>
          </a:p>
          <a:p>
            <a:r>
              <a:rPr lang="da-DK" dirty="0" err="1" smtClean="0"/>
              <a:t>Effects</a:t>
            </a:r>
            <a:r>
              <a:rPr lang="da-DK" dirty="0" smtClean="0"/>
              <a:t> of </a:t>
            </a:r>
            <a:r>
              <a:rPr lang="da-DK" dirty="0" err="1" smtClean="0"/>
              <a:t>causes</a:t>
            </a:r>
            <a:r>
              <a:rPr lang="da-DK" dirty="0" smtClean="0"/>
              <a:t> vs. </a:t>
            </a:r>
            <a:r>
              <a:rPr lang="da-DK" dirty="0" err="1" smtClean="0"/>
              <a:t>Causes</a:t>
            </a:r>
            <a:r>
              <a:rPr lang="da-DK" dirty="0" smtClean="0"/>
              <a:t> of </a:t>
            </a:r>
            <a:r>
              <a:rPr lang="da-DK" dirty="0" err="1" smtClean="0"/>
              <a:t>effects</a:t>
            </a:r>
            <a:endParaRPr lang="da-DK" dirty="0" smtClean="0"/>
          </a:p>
          <a:p>
            <a:r>
              <a:rPr lang="da-DK" dirty="0" smtClean="0"/>
              <a:t>Data </a:t>
            </a:r>
            <a:r>
              <a:rPr lang="da-DK" dirty="0" err="1" smtClean="0"/>
              <a:t>generating</a:t>
            </a:r>
            <a:r>
              <a:rPr lang="da-DK" dirty="0" smtClean="0"/>
              <a:t> </a:t>
            </a:r>
            <a:r>
              <a:rPr lang="da-DK" dirty="0" err="1" smtClean="0"/>
              <a:t>process</a:t>
            </a:r>
            <a:endParaRPr lang="da-DK" dirty="0" smtClean="0"/>
          </a:p>
          <a:p>
            <a:r>
              <a:rPr lang="da-DK" dirty="0" smtClean="0"/>
              <a:t>Modes of data </a:t>
            </a:r>
            <a:r>
              <a:rPr lang="da-DK" dirty="0" err="1" smtClean="0"/>
              <a:t>collection</a:t>
            </a:r>
            <a:r>
              <a:rPr lang="da-DK" dirty="0" smtClean="0"/>
              <a:t> – </a:t>
            </a:r>
            <a:r>
              <a:rPr lang="da-DK" dirty="0" err="1" smtClean="0"/>
              <a:t>pros</a:t>
            </a:r>
            <a:r>
              <a:rPr lang="da-DK" dirty="0" smtClean="0"/>
              <a:t> and cons</a:t>
            </a:r>
          </a:p>
          <a:p>
            <a:r>
              <a:rPr lang="da-DK" dirty="0" smtClean="0"/>
              <a:t>Strategic data management and data </a:t>
            </a:r>
            <a:r>
              <a:rPr lang="da-DK" dirty="0" err="1" smtClean="0"/>
              <a:t>production</a:t>
            </a:r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808538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530626"/>
          </a:xfrm>
        </p:spPr>
        <p:txBody>
          <a:bodyPr/>
          <a:lstStyle/>
          <a:p>
            <a:r>
              <a:rPr lang="en-US" sz="9600" dirty="0" smtClean="0"/>
              <a:t>Big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27008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 agreed upon definition what </a:t>
            </a:r>
            <a:br>
              <a:rPr lang="en-US" dirty="0" smtClean="0"/>
            </a:br>
            <a:r>
              <a:rPr lang="en-US" dirty="0" smtClean="0"/>
              <a:t>Big Data 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Large N?</a:t>
            </a:r>
          </a:p>
          <a:p>
            <a:r>
              <a:rPr lang="en-US" dirty="0" smtClean="0"/>
              <a:t>High frequency / much detail?</a:t>
            </a:r>
          </a:p>
          <a:p>
            <a:r>
              <a:rPr lang="en-US" dirty="0" smtClean="0"/>
              <a:t>Many different measurements?</a:t>
            </a:r>
          </a:p>
          <a:p>
            <a:r>
              <a:rPr lang="en-US" dirty="0" smtClean="0"/>
              <a:t>Based on what people do (‘honest signals’)</a:t>
            </a:r>
          </a:p>
          <a:p>
            <a:pPr lvl="1"/>
            <a:r>
              <a:rPr lang="en-US" dirty="0" err="1" smtClean="0"/>
              <a:t>ctr</a:t>
            </a:r>
            <a:r>
              <a:rPr lang="en-US" dirty="0" smtClean="0"/>
              <a:t> surveys</a:t>
            </a:r>
          </a:p>
          <a:p>
            <a:pPr lvl="1"/>
            <a:r>
              <a:rPr lang="en-US" dirty="0" smtClean="0"/>
              <a:t>Not always honest</a:t>
            </a:r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Different to different people/traditions</a:t>
            </a:r>
          </a:p>
          <a:p>
            <a:r>
              <a:rPr lang="en-US" dirty="0" smtClean="0"/>
              <a:t>To Americans, Danish admin/register data is big data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020698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‘Big data’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Often based on </a:t>
            </a:r>
            <a:r>
              <a:rPr lang="en-US" b="1" dirty="0" smtClean="0"/>
              <a:t>real decisions</a:t>
            </a:r>
            <a:r>
              <a:rPr lang="en-US" dirty="0" smtClean="0"/>
              <a:t> (as admin data), but more detail, e.g. </a:t>
            </a:r>
            <a:r>
              <a:rPr lang="en-US" dirty="0" smtClean="0">
                <a:hlinkClick r:id="rId3"/>
              </a:rPr>
              <a:t>auctions</a:t>
            </a:r>
            <a:endParaRPr lang="en-US" dirty="0" smtClean="0"/>
          </a:p>
          <a:p>
            <a:pPr lvl="1"/>
            <a:r>
              <a:rPr lang="en-US" b="1" dirty="0" smtClean="0"/>
              <a:t>High frequency</a:t>
            </a:r>
            <a:r>
              <a:rPr lang="en-US" dirty="0" smtClean="0"/>
              <a:t> (e.g. </a:t>
            </a:r>
            <a:r>
              <a:rPr lang="en-US" dirty="0" err="1" smtClean="0"/>
              <a:t>wifi</a:t>
            </a:r>
            <a:r>
              <a:rPr lang="en-US" dirty="0" smtClean="0"/>
              <a:t>), high granularity -&gt; </a:t>
            </a:r>
            <a:br>
              <a:rPr lang="en-US" dirty="0" smtClean="0"/>
            </a:br>
            <a:r>
              <a:rPr lang="en-US" dirty="0" smtClean="0"/>
              <a:t>almost ‘large N ethnographic data’</a:t>
            </a:r>
          </a:p>
          <a:p>
            <a:pPr lvl="1"/>
            <a:r>
              <a:rPr lang="en-US" dirty="0" smtClean="0"/>
              <a:t>Sometimes cheap/free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No established protocol for collection</a:t>
            </a:r>
          </a:p>
          <a:p>
            <a:pPr lvl="1"/>
            <a:r>
              <a:rPr lang="en-US" dirty="0" smtClean="0"/>
              <a:t>Sometimes dubious quality, selection issues (both known/unknown)</a:t>
            </a:r>
          </a:p>
          <a:p>
            <a:pPr lvl="1"/>
            <a:r>
              <a:rPr lang="en-US" dirty="0" smtClean="0"/>
              <a:t>Start-up costs </a:t>
            </a:r>
          </a:p>
          <a:p>
            <a:pPr lvl="1"/>
            <a:r>
              <a:rPr lang="en-US" dirty="0" smtClean="0"/>
              <a:t>Even more privacy concerns</a:t>
            </a:r>
          </a:p>
          <a:p>
            <a:pPr lvl="1"/>
            <a:r>
              <a:rPr lang="en-US" dirty="0" smtClean="0"/>
              <a:t>Corporate gatekeepers </a:t>
            </a:r>
            <a:br>
              <a:rPr lang="en-US" dirty="0" smtClean="0"/>
            </a:br>
            <a:r>
              <a:rPr lang="en-US" dirty="0" smtClean="0"/>
              <a:t>-&gt; bias in access (Facebook, Google)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108152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Characteristics of ‘big data’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Structured (row/column-style) vs. unstructured (images/sound)</a:t>
            </a:r>
          </a:p>
          <a:p>
            <a:r>
              <a:rPr lang="en-US" dirty="0" smtClean="0"/>
              <a:t>Temporally referenced (date, time, frequency)</a:t>
            </a:r>
          </a:p>
          <a:p>
            <a:r>
              <a:rPr lang="en-US" dirty="0" smtClean="0"/>
              <a:t>Geographically referenced (</a:t>
            </a:r>
            <a:r>
              <a:rPr lang="en-US" dirty="0" err="1" smtClean="0"/>
              <a:t>wifi</a:t>
            </a:r>
            <a:r>
              <a:rPr lang="en-US" dirty="0" smtClean="0"/>
              <a:t>, </a:t>
            </a:r>
            <a:r>
              <a:rPr lang="en-US" dirty="0" err="1" smtClean="0"/>
              <a:t>bluetooth</a:t>
            </a:r>
            <a:r>
              <a:rPr lang="en-US" dirty="0" smtClean="0"/>
              <a:t>, Google)</a:t>
            </a:r>
          </a:p>
          <a:p>
            <a:r>
              <a:rPr lang="en-US" dirty="0" smtClean="0"/>
              <a:t>Person identifiable (identify vs. distinguish individuals vs. not distinguish individuals)</a:t>
            </a:r>
          </a:p>
          <a:p>
            <a:pPr lvl="1"/>
            <a:r>
              <a:rPr lang="en-US" dirty="0" smtClean="0"/>
              <a:t>Separate medium (e.g. phone) from owner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629278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smtClean="0">
                <a:hlinkClick r:id="rId3"/>
              </a:rPr>
              <a:t>Social Fabric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Large-scale (N=1000) big data project</a:t>
            </a:r>
          </a:p>
          <a:p>
            <a:r>
              <a:rPr lang="en-US" dirty="0" smtClean="0"/>
              <a:t>Handed out smart phones to DTU freshmen</a:t>
            </a:r>
          </a:p>
          <a:p>
            <a:r>
              <a:rPr lang="en-US" dirty="0" smtClean="0"/>
              <a:t>Collected phone, SMS/text/email (not content), GPS, </a:t>
            </a:r>
            <a:r>
              <a:rPr lang="en-US" dirty="0" err="1" smtClean="0"/>
              <a:t>wifi</a:t>
            </a:r>
            <a:r>
              <a:rPr lang="en-US" dirty="0" smtClean="0"/>
              <a:t>, </a:t>
            </a:r>
            <a:r>
              <a:rPr lang="en-US" dirty="0" err="1" smtClean="0"/>
              <a:t>bluetooth</a:t>
            </a:r>
            <a:r>
              <a:rPr lang="en-US" dirty="0" smtClean="0"/>
              <a:t> data</a:t>
            </a:r>
          </a:p>
          <a:p>
            <a:r>
              <a:rPr lang="en-US" dirty="0" smtClean="0"/>
              <a:t>-&gt; Where, when, with whom</a:t>
            </a:r>
          </a:p>
          <a:p>
            <a:r>
              <a:rPr lang="en-US" dirty="0" smtClean="0"/>
              <a:t>-&gt; social networks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557301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phone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Phones as </a:t>
            </a:r>
            <a:r>
              <a:rPr lang="en-US" b="1" dirty="0" err="1"/>
              <a:t>sociometers</a:t>
            </a:r>
            <a:endParaRPr lang="en-US" b="1" dirty="0"/>
          </a:p>
          <a:p>
            <a:r>
              <a:rPr lang="en-US" dirty="0" smtClean="0"/>
              <a:t>Many/most people carry phone with them all the time</a:t>
            </a:r>
          </a:p>
          <a:p>
            <a:r>
              <a:rPr lang="en-US" dirty="0" smtClean="0"/>
              <a:t>Would be IMPOSSIBLE to have people report in detail for every 10 min every day for a year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For this project: tailored software, but realized that many apps collect detailed </a:t>
            </a:r>
            <a:r>
              <a:rPr lang="en-US" dirty="0" err="1" smtClean="0"/>
              <a:t>wifi</a:t>
            </a:r>
            <a:r>
              <a:rPr lang="en-US" dirty="0" smtClean="0"/>
              <a:t>-data without telling</a:t>
            </a:r>
          </a:p>
          <a:p>
            <a:r>
              <a:rPr lang="en-US" dirty="0" smtClean="0"/>
              <a:t>Concern: take-up of phones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541755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Social Fabric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412776"/>
            <a:ext cx="6901532" cy="417646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15616" y="5877272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Phone locations 0500h Monday morning -&gt; can predict where people at given time with 85% accuracy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56734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Social Fabric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1196752"/>
            <a:ext cx="6084168" cy="44945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47664" y="5733256"/>
            <a:ext cx="64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 min GPS				</a:t>
            </a:r>
            <a:r>
              <a:rPr lang="en-US" dirty="0" err="1" smtClean="0"/>
              <a:t>wifi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97664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Social Fabric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pic>
        <p:nvPicPr>
          <p:cNvPr id="7" name="Picture 6" descr="wifi_cp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484784"/>
            <a:ext cx="7776864" cy="388843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424869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peer effects in </a:t>
            </a:r>
            <a:br>
              <a:rPr lang="en-US" dirty="0" smtClean="0"/>
            </a:br>
            <a:r>
              <a:rPr lang="en-US" dirty="0" smtClean="0"/>
              <a:t>education economics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Students allocated to study and social groups, called vector groups (randomly)</a:t>
            </a:r>
          </a:p>
          <a:p>
            <a:r>
              <a:rPr lang="en-US" dirty="0" smtClean="0"/>
              <a:t>Are there peer effects, i.e. are students’ grades/health behavior/study behavior affected by the group?</a:t>
            </a:r>
          </a:p>
          <a:p>
            <a:r>
              <a:rPr lang="en-US" dirty="0" smtClean="0"/>
              <a:t>Literature: sometimes yes, sometimes no; very heterogeneous</a:t>
            </a:r>
          </a:p>
          <a:p>
            <a:r>
              <a:rPr lang="en-US" dirty="0" smtClean="0"/>
              <a:t>Why? Perhaps being allocated to group is not = to actually meeting / using group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49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26818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722314"/>
          </a:xfrm>
        </p:spPr>
        <p:txBody>
          <a:bodyPr>
            <a:normAutofit fontScale="90000"/>
          </a:bodyPr>
          <a:lstStyle/>
          <a:p>
            <a:r>
              <a:rPr lang="da-DK" dirty="0" err="1" smtClean="0"/>
              <a:t>Different</a:t>
            </a:r>
            <a:r>
              <a:rPr lang="da-DK" dirty="0" smtClean="0"/>
              <a:t> data for </a:t>
            </a:r>
            <a:r>
              <a:rPr lang="da-DK" dirty="0" err="1" smtClean="0"/>
              <a:t>different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r>
              <a:rPr lang="da-DK" dirty="0" smtClean="0"/>
              <a:t/>
            </a:r>
            <a:br>
              <a:rPr lang="da-DK" dirty="0" smtClean="0"/>
            </a:br>
            <a:r>
              <a:rPr lang="da-DK" dirty="0" smtClean="0"/>
              <a:t>or</a:t>
            </a:r>
            <a:br>
              <a:rPr lang="da-DK" dirty="0" smtClean="0"/>
            </a:br>
            <a:r>
              <a:rPr lang="da-DK" dirty="0" err="1" smtClean="0"/>
              <a:t>Different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r>
              <a:rPr lang="da-DK" dirty="0" smtClean="0"/>
              <a:t> for </a:t>
            </a:r>
            <a:r>
              <a:rPr lang="da-DK" dirty="0" err="1" smtClean="0"/>
              <a:t>different</a:t>
            </a:r>
            <a:r>
              <a:rPr lang="da-DK" dirty="0" smtClean="0"/>
              <a:t> data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40968"/>
            <a:ext cx="8229600" cy="2985195"/>
          </a:xfrm>
        </p:spPr>
        <p:txBody>
          <a:bodyPr/>
          <a:lstStyle/>
          <a:p>
            <a:endParaRPr lang="da-DK" dirty="0" smtClean="0"/>
          </a:p>
          <a:p>
            <a:endParaRPr lang="da-DK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3293368"/>
            <a:ext cx="8229600" cy="298519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dirty="0" err="1" smtClean="0"/>
              <a:t>Sometimes</a:t>
            </a:r>
            <a:r>
              <a:rPr lang="da-DK" dirty="0" smtClean="0"/>
              <a:t> </a:t>
            </a:r>
            <a:r>
              <a:rPr lang="da-DK" dirty="0" err="1" smtClean="0"/>
              <a:t>possible</a:t>
            </a:r>
            <a:r>
              <a:rPr lang="da-DK" dirty="0" smtClean="0"/>
              <a:t> to separate </a:t>
            </a:r>
            <a:r>
              <a:rPr lang="da-DK" b="1" dirty="0" smtClean="0"/>
              <a:t>data </a:t>
            </a:r>
            <a:r>
              <a:rPr lang="da-DK" b="1" dirty="0" err="1" smtClean="0"/>
              <a:t>collection</a:t>
            </a:r>
            <a:r>
              <a:rPr lang="da-DK" b="1" dirty="0" smtClean="0"/>
              <a:t> </a:t>
            </a:r>
            <a:r>
              <a:rPr lang="da-DK" b="1" dirty="0" err="1" smtClean="0"/>
              <a:t>process</a:t>
            </a:r>
            <a:r>
              <a:rPr lang="da-DK" b="1" dirty="0" smtClean="0"/>
              <a:t> </a:t>
            </a:r>
            <a:r>
              <a:rPr lang="da-DK" dirty="0" smtClean="0"/>
              <a:t>from </a:t>
            </a:r>
            <a:r>
              <a:rPr lang="da-DK" dirty="0" err="1" smtClean="0"/>
              <a:t>underlying</a:t>
            </a:r>
            <a:r>
              <a:rPr lang="da-DK" dirty="0" smtClean="0"/>
              <a:t> </a:t>
            </a:r>
            <a:r>
              <a:rPr lang="da-DK" b="1" dirty="0" smtClean="0"/>
              <a:t>data </a:t>
            </a:r>
            <a:r>
              <a:rPr lang="da-DK" b="1" dirty="0" err="1" smtClean="0"/>
              <a:t>generating</a:t>
            </a:r>
            <a:r>
              <a:rPr lang="da-DK" b="1" dirty="0" smtClean="0"/>
              <a:t> </a:t>
            </a:r>
            <a:r>
              <a:rPr lang="da-DK" b="1" dirty="0" err="1" smtClean="0"/>
              <a:t>process</a:t>
            </a:r>
            <a:r>
              <a:rPr lang="da-DK" dirty="0" smtClean="0"/>
              <a:t> – and </a:t>
            </a:r>
            <a:r>
              <a:rPr lang="da-DK" dirty="0" err="1" smtClean="0"/>
              <a:t>sometimes</a:t>
            </a:r>
            <a:r>
              <a:rPr lang="da-DK" dirty="0" smtClean="0"/>
              <a:t> not</a:t>
            </a:r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dirty="0" smtClean="0"/>
              <a:t>Fundamental difference </a:t>
            </a:r>
            <a:r>
              <a:rPr lang="da-DK" dirty="0" err="1" smtClean="0"/>
              <a:t>between</a:t>
            </a:r>
            <a:r>
              <a:rPr lang="da-DK" dirty="0" smtClean="0"/>
              <a:t> </a:t>
            </a:r>
            <a:r>
              <a:rPr lang="da-DK" dirty="0" err="1" smtClean="0"/>
              <a:t>what</a:t>
            </a:r>
            <a:r>
              <a:rPr lang="da-DK" dirty="0" smtClean="0"/>
              <a:t> </a:t>
            </a:r>
            <a:r>
              <a:rPr lang="da-DK" dirty="0" err="1" smtClean="0"/>
              <a:t>people</a:t>
            </a:r>
            <a:r>
              <a:rPr lang="da-DK" dirty="0" smtClean="0"/>
              <a:t> do and </a:t>
            </a:r>
            <a:r>
              <a:rPr lang="da-DK" dirty="0" err="1" smtClean="0"/>
              <a:t>what</a:t>
            </a:r>
            <a:r>
              <a:rPr lang="da-DK" dirty="0" smtClean="0"/>
              <a:t> </a:t>
            </a:r>
            <a:r>
              <a:rPr lang="da-DK" dirty="0" err="1" smtClean="0"/>
              <a:t>they</a:t>
            </a:r>
            <a:r>
              <a:rPr lang="da-DK" dirty="0" smtClean="0"/>
              <a:t> </a:t>
            </a:r>
            <a:r>
              <a:rPr lang="da-DK" dirty="0" err="1" smtClean="0"/>
              <a:t>say</a:t>
            </a:r>
            <a:r>
              <a:rPr lang="da-DK" dirty="0" smtClean="0"/>
              <a:t> </a:t>
            </a:r>
            <a:r>
              <a:rPr lang="da-DK" dirty="0" err="1" smtClean="0"/>
              <a:t>they</a:t>
            </a:r>
            <a:r>
              <a:rPr lang="da-DK" dirty="0" smtClean="0"/>
              <a:t> do</a:t>
            </a:r>
          </a:p>
          <a:p>
            <a:pPr marL="0" indent="0">
              <a:buNone/>
            </a:pPr>
            <a:r>
              <a:rPr lang="da-DK" dirty="0" smtClean="0"/>
              <a:t>‘</a:t>
            </a:r>
            <a:r>
              <a:rPr lang="da-DK" dirty="0" err="1" smtClean="0"/>
              <a:t>cheap</a:t>
            </a:r>
            <a:r>
              <a:rPr lang="da-DK" dirty="0" smtClean="0"/>
              <a:t> talk’ / ‘put </a:t>
            </a:r>
            <a:r>
              <a:rPr lang="da-DK" dirty="0" err="1" smtClean="0"/>
              <a:t>your</a:t>
            </a:r>
            <a:r>
              <a:rPr lang="da-DK" dirty="0" smtClean="0"/>
              <a:t> </a:t>
            </a:r>
            <a:r>
              <a:rPr lang="da-DK" dirty="0" err="1" smtClean="0"/>
              <a:t>money</a:t>
            </a:r>
            <a:r>
              <a:rPr lang="da-DK" dirty="0" smtClean="0"/>
              <a:t> </a:t>
            </a:r>
            <a:r>
              <a:rPr lang="da-DK" dirty="0" err="1" smtClean="0"/>
              <a:t>where</a:t>
            </a:r>
            <a:r>
              <a:rPr lang="da-DK" dirty="0" smtClean="0"/>
              <a:t> </a:t>
            </a:r>
            <a:r>
              <a:rPr lang="da-DK" dirty="0" err="1" smtClean="0"/>
              <a:t>your</a:t>
            </a:r>
            <a:r>
              <a:rPr lang="da-DK" dirty="0" smtClean="0"/>
              <a:t> </a:t>
            </a:r>
            <a:r>
              <a:rPr lang="da-DK" dirty="0" err="1" smtClean="0"/>
              <a:t>mouth</a:t>
            </a:r>
            <a:r>
              <a:rPr lang="da-DK" dirty="0" smtClean="0"/>
              <a:t> is’ / </a:t>
            </a:r>
            <a:r>
              <a:rPr lang="da-DK" dirty="0" err="1" smtClean="0"/>
              <a:t>honest</a:t>
            </a:r>
            <a:r>
              <a:rPr lang="da-DK" dirty="0" smtClean="0"/>
              <a:t>/</a:t>
            </a:r>
            <a:r>
              <a:rPr lang="da-DK" dirty="0" err="1" smtClean="0"/>
              <a:t>costly</a:t>
            </a:r>
            <a:r>
              <a:rPr lang="da-DK" dirty="0" smtClean="0"/>
              <a:t> </a:t>
            </a:r>
            <a:r>
              <a:rPr lang="da-DK" dirty="0" err="1" smtClean="0"/>
              <a:t>signaling</a:t>
            </a:r>
            <a:endParaRPr lang="da-DK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776419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peer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Think of allocation to group as intention to treat (similar to offering treatment)</a:t>
            </a:r>
          </a:p>
          <a:p>
            <a:r>
              <a:rPr lang="en-US" dirty="0" smtClean="0"/>
              <a:t>Interesting example: </a:t>
            </a:r>
            <a:r>
              <a:rPr lang="en-US" dirty="0" err="1" smtClean="0">
                <a:hlinkClick r:id="rId3"/>
              </a:rPr>
              <a:t>Carrell</a:t>
            </a:r>
            <a:r>
              <a:rPr lang="en-US" dirty="0" smtClean="0">
                <a:hlinkClick r:id="rId3"/>
              </a:rPr>
              <a:t> et al, ECMA 2013</a:t>
            </a:r>
            <a:r>
              <a:rPr lang="en-US" dirty="0" smtClean="0"/>
              <a:t>. Small groups, yes peer effects; large groups: no/negative peer effects – WHY?</a:t>
            </a:r>
          </a:p>
          <a:p>
            <a:r>
              <a:rPr lang="en-US" dirty="0" smtClean="0"/>
              <a:t>Use phone to measure frequency of group members being together physically, measured by </a:t>
            </a:r>
            <a:r>
              <a:rPr lang="en-US" dirty="0" err="1" smtClean="0"/>
              <a:t>bluetooth</a:t>
            </a:r>
            <a:endParaRPr lang="en-US" dirty="0" smtClean="0"/>
          </a:p>
          <a:p>
            <a:r>
              <a:rPr lang="en-US" dirty="0" smtClean="0"/>
              <a:t>Three parts: (</a:t>
            </a:r>
            <a:r>
              <a:rPr lang="en-US" dirty="0" err="1" smtClean="0"/>
              <a:t>i</a:t>
            </a:r>
            <a:r>
              <a:rPr lang="en-US" dirty="0" smtClean="0"/>
              <a:t>) yes they are more together; (ii) more together =&gt; work better together; (iii) peer effects?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923467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Broader issue: Who meets, and how close are they?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Again: use </a:t>
            </a:r>
            <a:r>
              <a:rPr lang="en-US" dirty="0" err="1" smtClean="0"/>
              <a:t>bluetooth</a:t>
            </a:r>
            <a:r>
              <a:rPr lang="en-US" dirty="0" smtClean="0"/>
              <a:t> signals to measure meetings (duration, participants)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/>
              <a:t>Analyzes 3.1 </a:t>
            </a:r>
            <a:r>
              <a:rPr lang="en-US" dirty="0" err="1"/>
              <a:t>mio</a:t>
            </a:r>
            <a:r>
              <a:rPr lang="en-US" dirty="0"/>
              <a:t> meetings over two </a:t>
            </a:r>
            <a:r>
              <a:rPr lang="en-US" dirty="0" smtClean="0"/>
              <a:t>months</a:t>
            </a:r>
          </a:p>
          <a:p>
            <a:r>
              <a:rPr lang="en-US" dirty="0" smtClean="0"/>
              <a:t>Some results:</a:t>
            </a:r>
          </a:p>
          <a:p>
            <a:pPr lvl="1"/>
            <a:r>
              <a:rPr lang="en-US" dirty="0" smtClean="0"/>
              <a:t>Women/women pairs -&gt; closer</a:t>
            </a:r>
          </a:p>
          <a:p>
            <a:pPr lvl="1"/>
            <a:r>
              <a:rPr lang="en-US" dirty="0" smtClean="0"/>
              <a:t>Facebook friends -&gt; closer</a:t>
            </a:r>
          </a:p>
          <a:p>
            <a:pPr lvl="1"/>
            <a:r>
              <a:rPr lang="en-US" dirty="0" smtClean="0"/>
              <a:t>Same study -&gt; closer</a:t>
            </a:r>
          </a:p>
          <a:p>
            <a:pPr lvl="1"/>
            <a:r>
              <a:rPr lang="en-US" dirty="0" smtClean="0"/>
              <a:t>Difference in beauty -&gt; further apart</a:t>
            </a:r>
          </a:p>
          <a:p>
            <a:pPr lvl="1"/>
            <a:r>
              <a:rPr lang="en-US" dirty="0" smtClean="0"/>
              <a:t>One overweight, one not -&gt; further apart</a:t>
            </a:r>
          </a:p>
          <a:p>
            <a:r>
              <a:rPr lang="en-US" dirty="0" smtClean="0"/>
              <a:t>People who stand very (too) close to others have fewer friends (!?)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2035522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 vs causality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Measure class attendance from phone data (</a:t>
            </a:r>
            <a:r>
              <a:rPr lang="en-US" dirty="0" err="1" smtClean="0"/>
              <a:t>wifi</a:t>
            </a:r>
            <a:r>
              <a:rPr lang="en-US" dirty="0" smtClean="0"/>
              <a:t>/GPS/</a:t>
            </a:r>
            <a:r>
              <a:rPr lang="en-US" dirty="0" err="1" smtClean="0"/>
              <a:t>bluetooth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Either: construct clusters at slots known as teaching time; or: use admin info on class locations and construct GPS overlays</a:t>
            </a:r>
          </a:p>
          <a:p>
            <a:r>
              <a:rPr lang="en-US" dirty="0" smtClean="0"/>
              <a:t>Facebook activity</a:t>
            </a:r>
          </a:p>
          <a:p>
            <a:endParaRPr lang="en-US" dirty="0"/>
          </a:p>
          <a:p>
            <a:r>
              <a:rPr lang="en-US" dirty="0" smtClean="0"/>
              <a:t>Predict grades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49097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548680"/>
            <a:ext cx="6886897" cy="4910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96350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620688"/>
            <a:ext cx="6925950" cy="3738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3117317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01" y="188641"/>
            <a:ext cx="2934525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988840"/>
            <a:ext cx="6297372" cy="3681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99954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 vs causality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Attendance -&gt; grades/comprehension</a:t>
            </a:r>
          </a:p>
          <a:p>
            <a:pPr lvl="1"/>
            <a:r>
              <a:rPr lang="en-US" dirty="0" smtClean="0"/>
              <a:t>People who attend more learn more</a:t>
            </a:r>
          </a:p>
          <a:p>
            <a:pPr lvl="1"/>
            <a:r>
              <a:rPr lang="en-US" dirty="0" smtClean="0"/>
              <a:t>People who spend less time on Facebook have more time for studying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 algn="ctr">
              <a:buNone/>
            </a:pPr>
            <a:r>
              <a:rPr lang="en-US" dirty="0" smtClean="0"/>
              <a:t>AND/OR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Grades/comprehension -&gt; attendance</a:t>
            </a:r>
          </a:p>
          <a:p>
            <a:pPr lvl="1"/>
            <a:r>
              <a:rPr lang="en-US" dirty="0" smtClean="0"/>
              <a:t>Find courses hard -&gt; stay at home, more tempted by Facebook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985757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CSS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1340768"/>
            <a:ext cx="5055716" cy="402182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835696" y="5661248"/>
            <a:ext cx="5939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Heat map of people with mobile devices on CSS (anonymous)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429979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David some Saturday</a:t>
            </a:r>
            <a:endParaRPr lang="en-US" dirty="0"/>
          </a:p>
        </p:txBody>
      </p:sp>
      <p:pic>
        <p:nvPicPr>
          <p:cNvPr id="6" name="Content Placeholder 5" descr="IMG_2912.PNG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97" b="18497"/>
          <a:stretch>
            <a:fillRect/>
          </a:stretch>
        </p:blipFill>
        <p:spPr/>
      </p:pic>
      <p:pic>
        <p:nvPicPr>
          <p:cNvPr id="7" name="Content Placeholder 6" descr="IMG_2913.PNG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97" b="18497"/>
          <a:stretch>
            <a:fillRect/>
          </a:stretch>
        </p:blipFill>
        <p:spPr/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265058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David some Saturday</a:t>
            </a:r>
            <a:endParaRPr lang="en-US" dirty="0"/>
          </a:p>
        </p:txBody>
      </p:sp>
      <p:pic>
        <p:nvPicPr>
          <p:cNvPr id="6" name="Content Placeholder 5" descr="IMG_2912.PNG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97" b="18497"/>
          <a:stretch>
            <a:fillRect/>
          </a:stretch>
        </p:blipFill>
        <p:spPr/>
      </p:pic>
      <p:pic>
        <p:nvPicPr>
          <p:cNvPr id="7" name="Content Placeholder 6" descr="IMG_2913.PNG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97" b="18497"/>
          <a:stretch>
            <a:fillRect/>
          </a:stretch>
        </p:blipFill>
        <p:spPr/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3" name="Oval 2"/>
          <p:cNvSpPr/>
          <p:nvPr/>
        </p:nvSpPr>
        <p:spPr>
          <a:xfrm>
            <a:off x="5940152" y="3284984"/>
            <a:ext cx="1080120" cy="1080120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6516216" y="4005064"/>
            <a:ext cx="792088" cy="23762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380312" y="6165304"/>
            <a:ext cx="129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Flea market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59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297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roadmap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 smtClean="0"/>
              <a:t>Different</a:t>
            </a:r>
            <a:r>
              <a:rPr lang="da-DK" dirty="0" smtClean="0"/>
              <a:t> data for </a:t>
            </a:r>
            <a:r>
              <a:rPr lang="da-DK" dirty="0" err="1" smtClean="0"/>
              <a:t>different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endParaRPr lang="da-DK" dirty="0" smtClean="0"/>
          </a:p>
          <a:p>
            <a:r>
              <a:rPr lang="da-DK" dirty="0" err="1">
                <a:solidFill>
                  <a:srgbClr val="3366FF"/>
                </a:solidFill>
              </a:rPr>
              <a:t>Theory</a:t>
            </a:r>
            <a:r>
              <a:rPr lang="da-DK" dirty="0">
                <a:solidFill>
                  <a:srgbClr val="3366FF"/>
                </a:solidFill>
              </a:rPr>
              <a:t> and </a:t>
            </a:r>
            <a:r>
              <a:rPr lang="da-DK" dirty="0" err="1">
                <a:solidFill>
                  <a:srgbClr val="3366FF"/>
                </a:solidFill>
              </a:rPr>
              <a:t>empirics</a:t>
            </a:r>
            <a:r>
              <a:rPr lang="da-DK" dirty="0">
                <a:solidFill>
                  <a:srgbClr val="3366FF"/>
                </a:solidFill>
              </a:rPr>
              <a:t>, </a:t>
            </a:r>
            <a:r>
              <a:rPr lang="da-DK" dirty="0" err="1">
                <a:solidFill>
                  <a:srgbClr val="3366FF"/>
                </a:solidFill>
              </a:rPr>
              <a:t>forecasting</a:t>
            </a:r>
            <a:r>
              <a:rPr lang="da-DK" dirty="0">
                <a:solidFill>
                  <a:srgbClr val="3366FF"/>
                </a:solidFill>
              </a:rPr>
              <a:t> and </a:t>
            </a:r>
            <a:r>
              <a:rPr lang="da-DK" dirty="0" err="1">
                <a:solidFill>
                  <a:srgbClr val="3366FF"/>
                </a:solidFill>
              </a:rPr>
              <a:t>hypothesis</a:t>
            </a:r>
            <a:r>
              <a:rPr lang="da-DK" dirty="0">
                <a:solidFill>
                  <a:srgbClr val="3366FF"/>
                </a:solidFill>
              </a:rPr>
              <a:t> </a:t>
            </a:r>
            <a:r>
              <a:rPr lang="da-DK" dirty="0" err="1">
                <a:solidFill>
                  <a:srgbClr val="3366FF"/>
                </a:solidFill>
              </a:rPr>
              <a:t>testing</a:t>
            </a:r>
            <a:endParaRPr lang="da-DK" dirty="0">
              <a:solidFill>
                <a:srgbClr val="3366FF"/>
              </a:solidFill>
            </a:endParaRPr>
          </a:p>
          <a:p>
            <a:r>
              <a:rPr lang="da-DK" dirty="0" err="1" smtClean="0"/>
              <a:t>Effects</a:t>
            </a:r>
            <a:r>
              <a:rPr lang="da-DK" dirty="0" smtClean="0"/>
              <a:t> of </a:t>
            </a:r>
            <a:r>
              <a:rPr lang="da-DK" dirty="0" err="1" smtClean="0"/>
              <a:t>causes</a:t>
            </a:r>
            <a:r>
              <a:rPr lang="da-DK" dirty="0" smtClean="0"/>
              <a:t> vs. </a:t>
            </a:r>
            <a:r>
              <a:rPr lang="da-DK" dirty="0" err="1" smtClean="0"/>
              <a:t>Causes</a:t>
            </a:r>
            <a:r>
              <a:rPr lang="da-DK" dirty="0" smtClean="0"/>
              <a:t> of </a:t>
            </a:r>
            <a:r>
              <a:rPr lang="da-DK" dirty="0" err="1" smtClean="0"/>
              <a:t>effects</a:t>
            </a:r>
            <a:endParaRPr lang="da-DK" dirty="0" smtClean="0"/>
          </a:p>
          <a:p>
            <a:r>
              <a:rPr lang="da-DK" dirty="0" smtClean="0"/>
              <a:t>Data </a:t>
            </a:r>
            <a:r>
              <a:rPr lang="da-DK" dirty="0" err="1" smtClean="0"/>
              <a:t>generating</a:t>
            </a:r>
            <a:r>
              <a:rPr lang="da-DK" dirty="0" smtClean="0"/>
              <a:t> </a:t>
            </a:r>
            <a:r>
              <a:rPr lang="da-DK" dirty="0" err="1" smtClean="0"/>
              <a:t>process</a:t>
            </a:r>
            <a:endParaRPr lang="da-DK" dirty="0" smtClean="0"/>
          </a:p>
          <a:p>
            <a:r>
              <a:rPr lang="da-DK" dirty="0" smtClean="0"/>
              <a:t>Modes of data </a:t>
            </a:r>
            <a:r>
              <a:rPr lang="da-DK" dirty="0" err="1" smtClean="0"/>
              <a:t>collection</a:t>
            </a:r>
            <a:r>
              <a:rPr lang="da-DK" dirty="0" smtClean="0"/>
              <a:t> – </a:t>
            </a:r>
            <a:r>
              <a:rPr lang="da-DK" dirty="0" err="1" smtClean="0"/>
              <a:t>pros</a:t>
            </a:r>
            <a:r>
              <a:rPr lang="da-DK" dirty="0" smtClean="0"/>
              <a:t> and cons</a:t>
            </a:r>
          </a:p>
          <a:p>
            <a:r>
              <a:rPr lang="da-DK" dirty="0" smtClean="0"/>
              <a:t>Strategic data management and data </a:t>
            </a:r>
            <a:r>
              <a:rPr lang="da-DK" dirty="0" err="1" smtClean="0"/>
              <a:t>production</a:t>
            </a:r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633459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how to measure </a:t>
            </a:r>
            <a:br>
              <a:rPr lang="en-US" dirty="0" smtClean="0"/>
            </a:br>
            <a:r>
              <a:rPr lang="en-US" dirty="0" smtClean="0"/>
              <a:t>consumer spending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075240" cy="4565104"/>
          </a:xfrm>
        </p:spPr>
        <p:txBody>
          <a:bodyPr>
            <a:normAutofit/>
          </a:bodyPr>
          <a:lstStyle/>
          <a:p>
            <a:r>
              <a:rPr lang="en-US" dirty="0" smtClean="0"/>
              <a:t>Economically important:</a:t>
            </a:r>
          </a:p>
          <a:p>
            <a:pPr lvl="1"/>
            <a:r>
              <a:rPr lang="en-US" dirty="0" smtClean="0"/>
              <a:t>Indicator of health of economy</a:t>
            </a:r>
          </a:p>
          <a:p>
            <a:pPr lvl="1"/>
            <a:r>
              <a:rPr lang="en-US" dirty="0" smtClean="0"/>
              <a:t>Important for understanding individual responses to policy</a:t>
            </a:r>
          </a:p>
          <a:p>
            <a:pPr lvl="1"/>
            <a:r>
              <a:rPr lang="en-US" dirty="0" err="1" smtClean="0"/>
              <a:t>d.o</a:t>
            </a:r>
            <a:r>
              <a:rPr lang="en-US" dirty="0" smtClean="0"/>
              <a:t>. to economic shocks</a:t>
            </a:r>
          </a:p>
          <a:p>
            <a:pPr lvl="1"/>
            <a:r>
              <a:rPr lang="en-US" dirty="0" smtClean="0"/>
              <a:t>Important for consumer prices -&gt; inflation -&gt; adjustments of wages and transfers</a:t>
            </a:r>
          </a:p>
          <a:p>
            <a:pPr lvl="1"/>
            <a:r>
              <a:rPr lang="en-US" dirty="0" smtClean="0"/>
              <a:t>In developing countries: important for estimates of poverty, inequality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911215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consumer spending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Traditional methods: </a:t>
            </a:r>
          </a:p>
          <a:p>
            <a:pPr lvl="1"/>
            <a:r>
              <a:rPr lang="en-US" dirty="0" smtClean="0"/>
              <a:t>Consumer expenditure surveys (DK: </a:t>
            </a:r>
            <a:r>
              <a:rPr lang="en-US" dirty="0" err="1" smtClean="0"/>
              <a:t>forbrugsundersøgelsen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Diary or scanner</a:t>
            </a:r>
          </a:p>
          <a:p>
            <a:pPr lvl="1"/>
            <a:r>
              <a:rPr lang="en-US" dirty="0" smtClean="0"/>
              <a:t>Errors, selection</a:t>
            </a:r>
          </a:p>
          <a:p>
            <a:r>
              <a:rPr lang="en-US" dirty="0" smtClean="0"/>
              <a:t>Economists wanted access to individual spending data from </a:t>
            </a:r>
            <a:r>
              <a:rPr lang="en-US" dirty="0" err="1" smtClean="0"/>
              <a:t>Dankort</a:t>
            </a:r>
            <a:r>
              <a:rPr lang="en-US" dirty="0" smtClean="0"/>
              <a:t> for a long time</a:t>
            </a:r>
          </a:p>
          <a:p>
            <a:pPr lvl="1"/>
            <a:r>
              <a:rPr lang="en-US" dirty="0" smtClean="0"/>
              <a:t>No luck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Recently, Statistics Denmark got access to COOP-card data to measure inflation</a:t>
            </a:r>
          </a:p>
          <a:p>
            <a:pPr lvl="1"/>
            <a:r>
              <a:rPr lang="en-US" dirty="0"/>
              <a:t>To be made public soon, pretty good fit with existing measures (and much </a:t>
            </a:r>
            <a:r>
              <a:rPr lang="en-US" dirty="0" smtClean="0"/>
              <a:t>faster)</a:t>
            </a:r>
          </a:p>
          <a:p>
            <a:pPr lvl="1"/>
            <a:r>
              <a:rPr lang="en-US" dirty="0" smtClean="0"/>
              <a:t>Nice idea, incentive compatible</a:t>
            </a:r>
          </a:p>
          <a:p>
            <a:pPr lvl="1"/>
            <a:r>
              <a:rPr lang="en-US" dirty="0" err="1" smtClean="0"/>
              <a:t>Indep</a:t>
            </a:r>
            <a:r>
              <a:rPr lang="en-US" dirty="0" smtClean="0"/>
              <a:t> of payment type</a:t>
            </a:r>
          </a:p>
          <a:p>
            <a:pPr lvl="1"/>
            <a:r>
              <a:rPr lang="en-US" dirty="0" smtClean="0"/>
              <a:t>But selection?</a:t>
            </a:r>
          </a:p>
          <a:p>
            <a:endParaRPr lang="en-US" dirty="0"/>
          </a:p>
          <a:p>
            <a:endParaRPr lang="en-US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377465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consumer spending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7931224" cy="449309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Attempts in developing economics</a:t>
            </a:r>
          </a:p>
          <a:p>
            <a:pPr lvl="1"/>
            <a:r>
              <a:rPr lang="en-US" dirty="0" smtClean="0"/>
              <a:t>Use smart phones as scanner or means of payment</a:t>
            </a:r>
          </a:p>
          <a:p>
            <a:pPr lvl="1"/>
            <a:r>
              <a:rPr lang="en-US" dirty="0" smtClean="0"/>
              <a:t>what can we infer about individuals from smart phone use (dedicated users)</a:t>
            </a:r>
          </a:p>
          <a:p>
            <a:pPr lvl="1"/>
            <a:r>
              <a:rPr lang="en-US" dirty="0" smtClean="0"/>
              <a:t>Selection into who has smart phones</a:t>
            </a:r>
          </a:p>
          <a:p>
            <a:pPr lvl="1"/>
            <a:r>
              <a:rPr lang="en-US" dirty="0" smtClean="0"/>
              <a:t>But should be seen against other ways of collecting data</a:t>
            </a:r>
          </a:p>
          <a:p>
            <a:endParaRPr lang="en-US" dirty="0"/>
          </a:p>
          <a:p>
            <a:r>
              <a:rPr lang="en-US" dirty="0" smtClean="0"/>
              <a:t>Qs:</a:t>
            </a:r>
          </a:p>
          <a:p>
            <a:pPr lvl="1"/>
            <a:r>
              <a:rPr lang="en-US" dirty="0" smtClean="0"/>
              <a:t>How can we use smart phones to infer spending better?</a:t>
            </a:r>
          </a:p>
          <a:p>
            <a:pPr lvl="1"/>
            <a:r>
              <a:rPr lang="en-US" dirty="0" smtClean="0"/>
              <a:t>What kinds of economically interesting data can we collect via smartphones?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6725031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analysis of Big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Many observations: what does statistical significance mean?</a:t>
            </a:r>
          </a:p>
          <a:p>
            <a:pPr lvl="1"/>
            <a:r>
              <a:rPr lang="en-US" dirty="0" smtClean="0"/>
              <a:t>And what is practical relevance? Size effects</a:t>
            </a:r>
          </a:p>
          <a:p>
            <a:r>
              <a:rPr lang="en-US" dirty="0" smtClean="0"/>
              <a:t>Multiple testing problems? If big data generates many variables, why not run through them all to see what is significant?</a:t>
            </a:r>
          </a:p>
          <a:p>
            <a:pPr lvl="1"/>
            <a:r>
              <a:rPr lang="en-US" dirty="0" smtClean="0"/>
              <a:t>Correct standard errors</a:t>
            </a:r>
          </a:p>
          <a:p>
            <a:r>
              <a:rPr lang="en-US" dirty="0" smtClean="0"/>
              <a:t>In some cases, ‘eyeball econometrics’ can be difficult</a:t>
            </a:r>
          </a:p>
          <a:p>
            <a:pPr lvl="1"/>
            <a:r>
              <a:rPr lang="en-US" dirty="0" smtClean="0"/>
              <a:t>Need systematic approach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4117955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Statistical/machine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Suppose you have no or very little theory to guide you</a:t>
            </a:r>
          </a:p>
          <a:p>
            <a:r>
              <a:rPr lang="en-US" dirty="0" smtClean="0"/>
              <a:t>OLS is not only linear, but also presumes some idea of what actually goes in there and how</a:t>
            </a:r>
          </a:p>
          <a:p>
            <a:r>
              <a:rPr lang="en-US" dirty="0" smtClean="0"/>
              <a:t>Varian’s Titanic example: who survived the Titanic</a:t>
            </a:r>
          </a:p>
          <a:p>
            <a:pPr lvl="1"/>
            <a:r>
              <a:rPr lang="en-US" dirty="0" smtClean="0"/>
              <a:t>Two variables: Class and age</a:t>
            </a:r>
          </a:p>
          <a:p>
            <a:pPr lvl="1"/>
            <a:r>
              <a:rPr lang="en-US" dirty="0" smtClean="0"/>
              <a:t>Researcher decide / guess vs. data analysis yield most likely (decision tree, but lots more complicated -&gt; Snorre, later)</a:t>
            </a:r>
          </a:p>
          <a:p>
            <a:pPr lvl="1"/>
            <a:r>
              <a:rPr lang="en-US" dirty="0" err="1" smtClean="0"/>
              <a:t>Einav</a:t>
            </a:r>
            <a:r>
              <a:rPr lang="en-US" dirty="0" smtClean="0"/>
              <a:t>, Levin: Econ should consider machine learning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2868550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analysis of Big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if you have theory (or think you have) – </a:t>
            </a:r>
            <a:r>
              <a:rPr lang="en-US" dirty="0" err="1" smtClean="0"/>
              <a:t>e.g.</a:t>
            </a:r>
            <a:r>
              <a:rPr lang="en-US" dirty="0" err="1" smtClean="0">
                <a:hlinkClick r:id="rId3"/>
              </a:rPr>
              <a:t>combine</a:t>
            </a:r>
            <a:r>
              <a:rPr lang="en-US" dirty="0" smtClean="0">
                <a:hlinkClick r:id="rId3"/>
              </a:rPr>
              <a:t> econometrics and machine learning</a:t>
            </a:r>
            <a:endParaRPr lang="en-US" dirty="0" smtClean="0"/>
          </a:p>
          <a:p>
            <a:r>
              <a:rPr lang="en-US" dirty="0" smtClean="0"/>
              <a:t>Goes back to old debate in economics</a:t>
            </a:r>
          </a:p>
          <a:p>
            <a:pPr lvl="1"/>
            <a:r>
              <a:rPr lang="en-US" dirty="0" smtClean="0"/>
              <a:t>Milton Friedman (1953): judge a model by its predictions, not its assumptions</a:t>
            </a:r>
          </a:p>
          <a:p>
            <a:pPr lvl="1"/>
            <a:r>
              <a:rPr lang="en-US" dirty="0" smtClean="0"/>
              <a:t>Machine learning made for prediction not for hypothesis testing and theory (in)validation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9106065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roadmap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 smtClean="0"/>
              <a:t>Different</a:t>
            </a:r>
            <a:r>
              <a:rPr lang="da-DK" dirty="0" smtClean="0"/>
              <a:t> data for </a:t>
            </a:r>
            <a:r>
              <a:rPr lang="da-DK" dirty="0" err="1" smtClean="0"/>
              <a:t>different</a:t>
            </a:r>
            <a:r>
              <a:rPr lang="da-DK" dirty="0" smtClean="0"/>
              <a:t> </a:t>
            </a:r>
            <a:r>
              <a:rPr lang="da-DK" dirty="0" err="1" smtClean="0"/>
              <a:t>questions</a:t>
            </a:r>
            <a:endParaRPr lang="da-DK" dirty="0" smtClean="0"/>
          </a:p>
          <a:p>
            <a:r>
              <a:rPr lang="da-DK" dirty="0" err="1"/>
              <a:t>Theory</a:t>
            </a:r>
            <a:r>
              <a:rPr lang="da-DK" dirty="0"/>
              <a:t> and </a:t>
            </a:r>
            <a:r>
              <a:rPr lang="da-DK" dirty="0" err="1"/>
              <a:t>empirics</a:t>
            </a:r>
            <a:r>
              <a:rPr lang="da-DK" dirty="0"/>
              <a:t>, </a:t>
            </a:r>
            <a:r>
              <a:rPr lang="da-DK" dirty="0" err="1"/>
              <a:t>forecasting</a:t>
            </a:r>
            <a:r>
              <a:rPr lang="da-DK" dirty="0"/>
              <a:t> and </a:t>
            </a:r>
            <a:r>
              <a:rPr lang="da-DK" dirty="0" err="1"/>
              <a:t>hypothesis</a:t>
            </a:r>
            <a:r>
              <a:rPr lang="da-DK" dirty="0"/>
              <a:t> </a:t>
            </a:r>
            <a:r>
              <a:rPr lang="da-DK" dirty="0" err="1"/>
              <a:t>testing</a:t>
            </a:r>
            <a:endParaRPr lang="da-DK" dirty="0"/>
          </a:p>
          <a:p>
            <a:r>
              <a:rPr lang="da-DK" dirty="0" err="1" smtClean="0"/>
              <a:t>Effects</a:t>
            </a:r>
            <a:r>
              <a:rPr lang="da-DK" dirty="0" smtClean="0"/>
              <a:t> of </a:t>
            </a:r>
            <a:r>
              <a:rPr lang="da-DK" dirty="0" err="1" smtClean="0"/>
              <a:t>causes</a:t>
            </a:r>
            <a:r>
              <a:rPr lang="da-DK" dirty="0" smtClean="0"/>
              <a:t> vs. </a:t>
            </a:r>
            <a:r>
              <a:rPr lang="da-DK" dirty="0" err="1" smtClean="0"/>
              <a:t>Causes</a:t>
            </a:r>
            <a:r>
              <a:rPr lang="da-DK" dirty="0" smtClean="0"/>
              <a:t> of </a:t>
            </a:r>
            <a:r>
              <a:rPr lang="da-DK" dirty="0" err="1" smtClean="0"/>
              <a:t>effects</a:t>
            </a:r>
            <a:endParaRPr lang="da-DK" dirty="0" smtClean="0"/>
          </a:p>
          <a:p>
            <a:r>
              <a:rPr lang="da-DK" dirty="0" smtClean="0"/>
              <a:t>Data </a:t>
            </a:r>
            <a:r>
              <a:rPr lang="da-DK" dirty="0" err="1" smtClean="0"/>
              <a:t>generating</a:t>
            </a:r>
            <a:r>
              <a:rPr lang="da-DK" dirty="0" smtClean="0"/>
              <a:t> </a:t>
            </a:r>
            <a:r>
              <a:rPr lang="da-DK" dirty="0" err="1" smtClean="0"/>
              <a:t>process</a:t>
            </a:r>
            <a:endParaRPr lang="da-DK" dirty="0" smtClean="0"/>
          </a:p>
          <a:p>
            <a:r>
              <a:rPr lang="da-DK" dirty="0" smtClean="0"/>
              <a:t>Modes of data </a:t>
            </a:r>
            <a:r>
              <a:rPr lang="da-DK" dirty="0" err="1" smtClean="0"/>
              <a:t>collection</a:t>
            </a:r>
            <a:r>
              <a:rPr lang="da-DK" dirty="0" smtClean="0"/>
              <a:t> – </a:t>
            </a:r>
            <a:r>
              <a:rPr lang="da-DK" dirty="0" err="1" smtClean="0"/>
              <a:t>pros</a:t>
            </a:r>
            <a:r>
              <a:rPr lang="da-DK" dirty="0" smtClean="0"/>
              <a:t> and cons</a:t>
            </a:r>
          </a:p>
          <a:p>
            <a:r>
              <a:rPr lang="da-DK" dirty="0" smtClean="0">
                <a:solidFill>
                  <a:srgbClr val="3366FF"/>
                </a:solidFill>
              </a:rPr>
              <a:t>Strategic data management and data </a:t>
            </a:r>
            <a:r>
              <a:rPr lang="da-DK" dirty="0" err="1" smtClean="0">
                <a:solidFill>
                  <a:srgbClr val="3366FF"/>
                </a:solidFill>
              </a:rPr>
              <a:t>production</a:t>
            </a:r>
            <a:endParaRPr lang="da-DK" dirty="0">
              <a:solidFill>
                <a:srgbClr val="3366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7387856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Strategic data management and production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/ firms / governments do not always provide truthful and/or complete data</a:t>
            </a:r>
          </a:p>
          <a:p>
            <a:r>
              <a:rPr lang="en-US" dirty="0" smtClean="0"/>
              <a:t>Example: No penalty for lying in surveys – but no reason not to either</a:t>
            </a:r>
          </a:p>
          <a:p>
            <a:r>
              <a:rPr lang="en-US" b="1" dirty="0" smtClean="0"/>
              <a:t>Political reasons</a:t>
            </a:r>
            <a:r>
              <a:rPr lang="en-US" dirty="0" smtClean="0"/>
              <a:t> for obscuring or inventing data: </a:t>
            </a:r>
            <a:r>
              <a:rPr lang="en-US" dirty="0" smtClean="0">
                <a:hlinkClick r:id="rId3"/>
              </a:rPr>
              <a:t>Greece in EU</a:t>
            </a:r>
            <a:r>
              <a:rPr lang="en-US" dirty="0" smtClean="0"/>
              <a:t>, Chinese economy</a:t>
            </a:r>
          </a:p>
          <a:p>
            <a:r>
              <a:rPr lang="en-US" dirty="0" smtClean="0"/>
              <a:t>Firms: Proprietary info, competition reasons, fooling customers and regulators (VW)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4574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Strategic data management and production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Individual demand for privacy (We return to this)</a:t>
            </a:r>
          </a:p>
          <a:p>
            <a:pPr lvl="1"/>
            <a:r>
              <a:rPr lang="en-US" dirty="0" smtClean="0"/>
              <a:t>Could be </a:t>
            </a:r>
            <a:r>
              <a:rPr lang="en-US" b="1" dirty="0" smtClean="0"/>
              <a:t>instrumental</a:t>
            </a:r>
            <a:r>
              <a:rPr lang="en-US" dirty="0" smtClean="0"/>
              <a:t>: </a:t>
            </a:r>
          </a:p>
          <a:p>
            <a:pPr lvl="2"/>
            <a:r>
              <a:rPr lang="en-US" dirty="0" smtClean="0"/>
              <a:t>lack of privacy decreases consumer surplus by better estimate of reservation price (e.g. Steering: Mac </a:t>
            </a:r>
            <a:r>
              <a:rPr lang="en-US" dirty="0" err="1" smtClean="0"/>
              <a:t>vs</a:t>
            </a:r>
            <a:r>
              <a:rPr lang="en-US" dirty="0" smtClean="0"/>
              <a:t> PC when ordering online)</a:t>
            </a:r>
          </a:p>
          <a:p>
            <a:pPr lvl="2"/>
            <a:r>
              <a:rPr lang="en-US" dirty="0" smtClean="0"/>
              <a:t>Concerns about political issues</a:t>
            </a:r>
          </a:p>
          <a:p>
            <a:pPr lvl="1"/>
            <a:r>
              <a:rPr lang="en-US" dirty="0" smtClean="0"/>
              <a:t>Or an </a:t>
            </a:r>
            <a:r>
              <a:rPr lang="en-US" b="1" dirty="0" smtClean="0"/>
              <a:t>objective in itself</a:t>
            </a:r>
            <a:r>
              <a:rPr lang="en-US" dirty="0" smtClean="0"/>
              <a:t>: Privacy as a political goal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054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Social </a:t>
            </a:r>
            <a:r>
              <a:rPr lang="da-DK" dirty="0" err="1" smtClean="0"/>
              <a:t>desirability</a:t>
            </a:r>
            <a:r>
              <a:rPr lang="da-DK" dirty="0" smtClean="0"/>
              <a:t> bias I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 smtClean="0"/>
              <a:t>Key</a:t>
            </a:r>
            <a:r>
              <a:rPr lang="da-DK" dirty="0" smtClean="0"/>
              <a:t> </a:t>
            </a:r>
            <a:r>
              <a:rPr lang="da-DK" dirty="0" err="1" smtClean="0"/>
              <a:t>concern</a:t>
            </a:r>
            <a:r>
              <a:rPr lang="da-DK" dirty="0" smtClean="0"/>
              <a:t> in </a:t>
            </a:r>
            <a:r>
              <a:rPr lang="da-DK" dirty="0" err="1" smtClean="0"/>
              <a:t>surveys</a:t>
            </a:r>
            <a:r>
              <a:rPr lang="da-DK" dirty="0" smtClean="0"/>
              <a:t>, but more general problem:</a:t>
            </a:r>
            <a:br>
              <a:rPr lang="da-DK" dirty="0" smtClean="0"/>
            </a:br>
            <a:r>
              <a:rPr lang="da-DK" dirty="0" err="1" smtClean="0"/>
              <a:t>What</a:t>
            </a:r>
            <a:r>
              <a:rPr lang="da-DK" dirty="0" smtClean="0"/>
              <a:t> if </a:t>
            </a:r>
            <a:r>
              <a:rPr lang="da-DK" dirty="0" err="1" smtClean="0"/>
              <a:t>people</a:t>
            </a:r>
            <a:r>
              <a:rPr lang="da-DK" dirty="0" smtClean="0"/>
              <a:t> </a:t>
            </a:r>
            <a:r>
              <a:rPr lang="da-DK" dirty="0" err="1" smtClean="0"/>
              <a:t>answer</a:t>
            </a:r>
            <a:r>
              <a:rPr lang="da-DK" dirty="0" smtClean="0"/>
              <a:t> so as to </a:t>
            </a:r>
            <a:r>
              <a:rPr lang="da-DK" dirty="0" err="1" smtClean="0"/>
              <a:t>conform</a:t>
            </a:r>
            <a:r>
              <a:rPr lang="da-DK" dirty="0" smtClean="0"/>
              <a:t> with general </a:t>
            </a:r>
            <a:r>
              <a:rPr lang="da-DK" dirty="0" err="1" smtClean="0"/>
              <a:t>notions</a:t>
            </a:r>
            <a:r>
              <a:rPr lang="da-DK" dirty="0" smtClean="0"/>
              <a:t> of </a:t>
            </a:r>
            <a:r>
              <a:rPr lang="da-DK" dirty="0" err="1" smtClean="0"/>
              <a:t>what’s</a:t>
            </a:r>
            <a:r>
              <a:rPr lang="da-DK" dirty="0" smtClean="0"/>
              <a:t> </a:t>
            </a:r>
            <a:r>
              <a:rPr lang="da-DK" dirty="0" err="1" smtClean="0"/>
              <a:t>desirable</a:t>
            </a:r>
            <a:r>
              <a:rPr lang="da-DK" dirty="0" smtClean="0"/>
              <a:t>?</a:t>
            </a:r>
          </a:p>
          <a:p>
            <a:pPr lvl="1"/>
            <a:r>
              <a:rPr lang="da-DK" dirty="0" err="1" smtClean="0"/>
              <a:t>Examples</a:t>
            </a:r>
            <a:r>
              <a:rPr lang="da-DK" dirty="0" smtClean="0"/>
              <a:t>: </a:t>
            </a:r>
            <a:r>
              <a:rPr lang="da-DK" dirty="0" err="1" smtClean="0"/>
              <a:t>Won’t</a:t>
            </a:r>
            <a:r>
              <a:rPr lang="da-DK" dirty="0" smtClean="0"/>
              <a:t> </a:t>
            </a:r>
            <a:r>
              <a:rPr lang="da-DK" dirty="0" err="1" smtClean="0"/>
              <a:t>admit</a:t>
            </a:r>
            <a:r>
              <a:rPr lang="da-DK" dirty="0" smtClean="0"/>
              <a:t> to not </a:t>
            </a:r>
            <a:r>
              <a:rPr lang="da-DK" dirty="0" err="1" smtClean="0"/>
              <a:t>voting</a:t>
            </a:r>
            <a:r>
              <a:rPr lang="da-DK" dirty="0" smtClean="0"/>
              <a:t> or </a:t>
            </a:r>
            <a:r>
              <a:rPr lang="da-DK" dirty="0" err="1" smtClean="0"/>
              <a:t>having</a:t>
            </a:r>
            <a:r>
              <a:rPr lang="da-DK" dirty="0" smtClean="0"/>
              <a:t> </a:t>
            </a:r>
            <a:r>
              <a:rPr lang="da-DK" dirty="0" err="1" smtClean="0"/>
              <a:t>sexually</a:t>
            </a:r>
            <a:r>
              <a:rPr lang="da-DK" dirty="0" smtClean="0"/>
              <a:t> </a:t>
            </a:r>
            <a:r>
              <a:rPr lang="da-DK" dirty="0" err="1" smtClean="0"/>
              <a:t>transmitted</a:t>
            </a:r>
            <a:r>
              <a:rPr lang="da-DK" dirty="0" smtClean="0"/>
              <a:t> </a:t>
            </a:r>
            <a:r>
              <a:rPr lang="da-DK" dirty="0" err="1" smtClean="0"/>
              <a:t>diseases</a:t>
            </a:r>
            <a:r>
              <a:rPr lang="da-DK" dirty="0" smtClean="0"/>
              <a:t>, </a:t>
            </a:r>
            <a:r>
              <a:rPr lang="da-DK" dirty="0" err="1" smtClean="0"/>
              <a:t>exaggerates</a:t>
            </a:r>
            <a:r>
              <a:rPr lang="da-DK" dirty="0" smtClean="0"/>
              <a:t> </a:t>
            </a:r>
            <a:r>
              <a:rPr lang="da-DK" dirty="0" err="1" smtClean="0"/>
              <a:t>income</a:t>
            </a:r>
            <a:endParaRPr lang="da-DK" dirty="0" smtClean="0"/>
          </a:p>
          <a:p>
            <a:pPr lvl="1"/>
            <a:r>
              <a:rPr lang="da-DK" dirty="0" smtClean="0"/>
              <a:t>Reports </a:t>
            </a:r>
            <a:r>
              <a:rPr lang="da-DK" dirty="0" err="1" smtClean="0"/>
              <a:t>buying</a:t>
            </a:r>
            <a:r>
              <a:rPr lang="da-DK" dirty="0" smtClean="0"/>
              <a:t> </a:t>
            </a:r>
            <a:r>
              <a:rPr lang="da-DK" dirty="0" err="1" smtClean="0"/>
              <a:t>healthy</a:t>
            </a:r>
            <a:r>
              <a:rPr lang="da-DK" dirty="0" smtClean="0"/>
              <a:t> </a:t>
            </a:r>
            <a:r>
              <a:rPr lang="da-DK" dirty="0" err="1" smtClean="0"/>
              <a:t>food</a:t>
            </a:r>
            <a:r>
              <a:rPr lang="da-DK" dirty="0" smtClean="0"/>
              <a:t> </a:t>
            </a:r>
            <a:r>
              <a:rPr lang="da-DK" dirty="0" err="1" smtClean="0"/>
              <a:t>vs</a:t>
            </a:r>
            <a:r>
              <a:rPr lang="da-DK" dirty="0" smtClean="0"/>
              <a:t> </a:t>
            </a:r>
            <a:r>
              <a:rPr lang="da-DK" dirty="0" err="1" smtClean="0"/>
              <a:t>unhealthy</a:t>
            </a:r>
            <a:r>
              <a:rPr lang="da-DK" dirty="0" smtClean="0"/>
              <a:t> </a:t>
            </a:r>
            <a:r>
              <a:rPr lang="da-DK" dirty="0" err="1" smtClean="0"/>
              <a:t>food</a:t>
            </a:r>
            <a:endParaRPr lang="da-DK" dirty="0" smtClean="0"/>
          </a:p>
          <a:p>
            <a:pPr lvl="1"/>
            <a:r>
              <a:rPr lang="da-DK" dirty="0" err="1" smtClean="0"/>
              <a:t>Important</a:t>
            </a:r>
            <a:r>
              <a:rPr lang="da-DK" dirty="0" smtClean="0"/>
              <a:t> for </a:t>
            </a:r>
            <a:r>
              <a:rPr lang="da-DK" dirty="0" err="1" smtClean="0"/>
              <a:t>asking</a:t>
            </a:r>
            <a:r>
              <a:rPr lang="da-DK" dirty="0" smtClean="0"/>
              <a:t>/</a:t>
            </a:r>
            <a:r>
              <a:rPr lang="da-DK" dirty="0" err="1" smtClean="0"/>
              <a:t>assessing</a:t>
            </a:r>
            <a:r>
              <a:rPr lang="da-DK" dirty="0" smtClean="0"/>
              <a:t> sensitive </a:t>
            </a:r>
            <a:r>
              <a:rPr lang="da-DK" dirty="0" err="1" smtClean="0"/>
              <a:t>questions</a:t>
            </a:r>
            <a:endParaRPr lang="da-DK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69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9118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question</a:t>
            </a:r>
            <a:r>
              <a:rPr lang="da-DK" dirty="0"/>
              <a:t>, </a:t>
            </a:r>
            <a:r>
              <a:rPr lang="da-DK" dirty="0" err="1"/>
              <a:t>again</a:t>
            </a:r>
            <a:r>
              <a:rPr lang="da-DK" dirty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a-DK" dirty="0"/>
              <a:t>Research </a:t>
            </a:r>
            <a:r>
              <a:rPr lang="da-DK" dirty="0" err="1" smtClean="0"/>
              <a:t>question</a:t>
            </a:r>
            <a:r>
              <a:rPr lang="da-DK" dirty="0" smtClean="0"/>
              <a:t> from </a:t>
            </a:r>
            <a:r>
              <a:rPr lang="da-DK" dirty="0" err="1" smtClean="0"/>
              <a:t>theory</a:t>
            </a:r>
            <a:endParaRPr lang="da-DK" dirty="0"/>
          </a:p>
          <a:p>
            <a:pPr marL="514350" indent="-514350">
              <a:buFont typeface="+mj-lt"/>
              <a:buAutoNum type="arabicPeriod"/>
            </a:pPr>
            <a:r>
              <a:rPr lang="da-DK" dirty="0"/>
              <a:t>Ideal </a:t>
            </a:r>
            <a:r>
              <a:rPr lang="da-DK" dirty="0" err="1"/>
              <a:t>empirical</a:t>
            </a:r>
            <a:r>
              <a:rPr lang="da-DK" dirty="0"/>
              <a:t> design</a:t>
            </a:r>
          </a:p>
          <a:p>
            <a:pPr marL="514350" indent="-514350">
              <a:buFont typeface="+mj-lt"/>
              <a:buAutoNum type="arabicPeriod"/>
            </a:pPr>
            <a:r>
              <a:rPr lang="da-DK" dirty="0" err="1"/>
              <a:t>Feasible</a:t>
            </a:r>
            <a:r>
              <a:rPr lang="da-DK" dirty="0"/>
              <a:t> </a:t>
            </a:r>
            <a:r>
              <a:rPr lang="da-DK" dirty="0" err="1" smtClean="0"/>
              <a:t>empirical</a:t>
            </a:r>
            <a:r>
              <a:rPr lang="da-DK" dirty="0" smtClean="0"/>
              <a:t> design / </a:t>
            </a:r>
            <a:r>
              <a:rPr lang="da-DK" dirty="0" err="1" smtClean="0"/>
              <a:t>collection</a:t>
            </a:r>
            <a:endParaRPr lang="da-DK" dirty="0" smtClean="0"/>
          </a:p>
          <a:p>
            <a:pPr marL="514350" indent="-514350">
              <a:buFont typeface="+mj-lt"/>
              <a:buAutoNum type="arabicPeriod"/>
            </a:pPr>
            <a:r>
              <a:rPr lang="da-DK" dirty="0" err="1" smtClean="0"/>
              <a:t>Results</a:t>
            </a:r>
            <a:endParaRPr lang="da-DK" dirty="0" smtClean="0"/>
          </a:p>
          <a:p>
            <a:pPr marL="514350" indent="-514350">
              <a:buFont typeface="+mj-lt"/>
              <a:buAutoNum type="arabicPeriod"/>
            </a:pPr>
            <a:r>
              <a:rPr lang="da-DK" dirty="0" err="1" smtClean="0"/>
              <a:t>Adjustment</a:t>
            </a:r>
            <a:r>
              <a:rPr lang="da-DK" dirty="0" smtClean="0"/>
              <a:t> of </a:t>
            </a:r>
            <a:r>
              <a:rPr lang="da-DK" dirty="0" err="1" smtClean="0"/>
              <a:t>theory</a:t>
            </a:r>
            <a:r>
              <a:rPr lang="da-DK" dirty="0" smtClean="0"/>
              <a:t>/</a:t>
            </a:r>
            <a:r>
              <a:rPr lang="da-DK" dirty="0" err="1" smtClean="0"/>
              <a:t>question</a:t>
            </a:r>
            <a:r>
              <a:rPr lang="da-DK" dirty="0" smtClean="0"/>
              <a:t>/design</a:t>
            </a:r>
          </a:p>
          <a:p>
            <a:pPr marL="514350" indent="-514350">
              <a:buFont typeface="+mj-lt"/>
              <a:buAutoNum type="arabicPeriod"/>
            </a:pPr>
            <a:r>
              <a:rPr lang="da-DK" dirty="0" smtClean="0"/>
              <a:t>New </a:t>
            </a:r>
            <a:r>
              <a:rPr lang="da-DK" dirty="0" err="1" smtClean="0"/>
              <a:t>results</a:t>
            </a:r>
            <a:endParaRPr lang="da-DK" dirty="0" smtClean="0"/>
          </a:p>
          <a:p>
            <a:pPr marL="514350" indent="-514350">
              <a:buFont typeface="+mj-lt"/>
              <a:buAutoNum type="arabicPeriod"/>
            </a:pPr>
            <a:r>
              <a:rPr lang="da-DK" dirty="0" smtClean="0"/>
              <a:t>…</a:t>
            </a:r>
            <a:endParaRPr lang="da-DK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What data do we have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What question can they answer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Research question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Results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3171062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Social </a:t>
            </a:r>
            <a:r>
              <a:rPr lang="da-DK" dirty="0" err="1" smtClean="0"/>
              <a:t>desirability</a:t>
            </a:r>
            <a:r>
              <a:rPr lang="da-DK" dirty="0" smtClean="0"/>
              <a:t> bias II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 err="1" smtClean="0"/>
              <a:t>Why</a:t>
            </a:r>
            <a:r>
              <a:rPr lang="da-DK" dirty="0" smtClean="0"/>
              <a:t>?</a:t>
            </a:r>
            <a:endParaRPr lang="da-DK" dirty="0"/>
          </a:p>
          <a:p>
            <a:r>
              <a:rPr lang="da-DK" dirty="0" err="1" smtClean="0"/>
              <a:t>Distinguish</a:t>
            </a:r>
            <a:endParaRPr lang="da-DK" dirty="0"/>
          </a:p>
          <a:p>
            <a:pPr marL="971550" lvl="1" indent="-514350">
              <a:buFont typeface="+mj-lt"/>
              <a:buAutoNum type="alphaLcParenR"/>
            </a:pPr>
            <a:r>
              <a:rPr lang="da-DK" dirty="0" err="1" smtClean="0"/>
              <a:t>self-deception</a:t>
            </a:r>
            <a:endParaRPr lang="da-DK" dirty="0"/>
          </a:p>
          <a:p>
            <a:pPr marL="971550" lvl="1" indent="-514350">
              <a:buFont typeface="+mj-lt"/>
              <a:buAutoNum type="alphaLcParenR"/>
            </a:pPr>
            <a:r>
              <a:rPr lang="da-DK" dirty="0" err="1" smtClean="0"/>
              <a:t>impression</a:t>
            </a:r>
            <a:r>
              <a:rPr lang="da-DK" dirty="0" smtClean="0"/>
              <a:t> management</a:t>
            </a:r>
          </a:p>
          <a:p>
            <a:r>
              <a:rPr lang="da-DK" dirty="0" err="1" smtClean="0"/>
              <a:t>Example</a:t>
            </a:r>
            <a:r>
              <a:rPr lang="da-DK" dirty="0" smtClean="0"/>
              <a:t>: </a:t>
            </a:r>
            <a:r>
              <a:rPr lang="da-DK" dirty="0" err="1" smtClean="0"/>
              <a:t>What</a:t>
            </a:r>
            <a:r>
              <a:rPr lang="da-DK" dirty="0" smtClean="0"/>
              <a:t> do </a:t>
            </a:r>
            <a:r>
              <a:rPr lang="da-DK" dirty="0" err="1" smtClean="0"/>
              <a:t>you</a:t>
            </a:r>
            <a:r>
              <a:rPr lang="da-DK" dirty="0" smtClean="0"/>
              <a:t> </a:t>
            </a:r>
            <a:r>
              <a:rPr lang="da-DK" dirty="0" err="1" smtClean="0"/>
              <a:t>value</a:t>
            </a:r>
            <a:r>
              <a:rPr lang="da-DK" dirty="0" smtClean="0"/>
              <a:t> most in a potential mate? </a:t>
            </a:r>
          </a:p>
          <a:p>
            <a:pPr lvl="1"/>
            <a:r>
              <a:rPr lang="da-DK" dirty="0" smtClean="0">
                <a:hlinkClick r:id="rId3"/>
              </a:rPr>
              <a:t>People </a:t>
            </a:r>
            <a:r>
              <a:rPr lang="da-DK" dirty="0" err="1" smtClean="0">
                <a:hlinkClick r:id="rId3"/>
              </a:rPr>
              <a:t>say</a:t>
            </a:r>
            <a:r>
              <a:rPr lang="da-DK" dirty="0"/>
              <a:t>:  "kind and </a:t>
            </a:r>
            <a:r>
              <a:rPr lang="da-DK" dirty="0" err="1" smtClean="0"/>
              <a:t>understanding</a:t>
            </a:r>
            <a:r>
              <a:rPr lang="da-DK" dirty="0" smtClean="0"/>
              <a:t>”</a:t>
            </a:r>
          </a:p>
          <a:p>
            <a:pPr lvl="1"/>
            <a:r>
              <a:rPr lang="da-DK" dirty="0" smtClean="0"/>
              <a:t>From dating data: </a:t>
            </a:r>
            <a:r>
              <a:rPr lang="da-DK" dirty="0" err="1" smtClean="0"/>
              <a:t>physical</a:t>
            </a:r>
            <a:r>
              <a:rPr lang="da-DK" dirty="0" smtClean="0"/>
              <a:t> </a:t>
            </a:r>
            <a:r>
              <a:rPr lang="da-DK" dirty="0" err="1" smtClean="0"/>
              <a:t>attractiveness</a:t>
            </a:r>
            <a:r>
              <a:rPr lang="da-DK" dirty="0" smtClean="0"/>
              <a:t>, status</a:t>
            </a:r>
          </a:p>
          <a:p>
            <a:pPr lvl="1"/>
            <a:r>
              <a:rPr lang="da-DK" dirty="0" smtClean="0"/>
              <a:t>Bias </a:t>
            </a:r>
            <a:r>
              <a:rPr lang="da-DK" dirty="0" err="1" smtClean="0"/>
              <a:t>could</a:t>
            </a:r>
            <a:r>
              <a:rPr lang="da-DK" dirty="0" smtClean="0"/>
              <a:t> </a:t>
            </a:r>
            <a:r>
              <a:rPr lang="da-DK" dirty="0" err="1" smtClean="0"/>
              <a:t>be</a:t>
            </a:r>
            <a:r>
              <a:rPr lang="da-DK" dirty="0" smtClean="0"/>
              <a:t> </a:t>
            </a:r>
            <a:r>
              <a:rPr lang="da-DK" dirty="0" err="1" smtClean="0"/>
              <a:t>both</a:t>
            </a:r>
            <a:r>
              <a:rPr lang="da-DK" dirty="0" smtClean="0"/>
              <a:t> (a) and (b)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70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637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54162"/>
          </a:xfrm>
        </p:spPr>
        <p:txBody>
          <a:bodyPr>
            <a:normAutofit fontScale="90000"/>
          </a:bodyPr>
          <a:lstStyle/>
          <a:p>
            <a:r>
              <a:rPr lang="da-DK" dirty="0" smtClean="0"/>
              <a:t>All models </a:t>
            </a:r>
            <a:r>
              <a:rPr lang="da-DK" dirty="0" err="1" smtClean="0"/>
              <a:t>are</a:t>
            </a:r>
            <a:r>
              <a:rPr lang="da-DK" dirty="0" smtClean="0"/>
              <a:t> </a:t>
            </a:r>
            <a:r>
              <a:rPr lang="da-DK" dirty="0" err="1" smtClean="0"/>
              <a:t>wrong</a:t>
            </a:r>
            <a:r>
              <a:rPr lang="da-DK" dirty="0" smtClean="0"/>
              <a:t> – </a:t>
            </a:r>
            <a:br>
              <a:rPr lang="da-DK" dirty="0" smtClean="0"/>
            </a:br>
            <a:r>
              <a:rPr lang="da-DK" dirty="0" smtClean="0"/>
              <a:t>but </a:t>
            </a:r>
            <a:r>
              <a:rPr lang="da-DK" dirty="0" err="1" smtClean="0"/>
              <a:t>some</a:t>
            </a:r>
            <a:r>
              <a:rPr lang="da-DK" dirty="0" smtClean="0"/>
              <a:t> </a:t>
            </a:r>
            <a:r>
              <a:rPr lang="da-DK" dirty="0" err="1" smtClean="0"/>
              <a:t>are</a:t>
            </a:r>
            <a:r>
              <a:rPr lang="da-DK" dirty="0" smtClean="0"/>
              <a:t> </a:t>
            </a:r>
            <a:r>
              <a:rPr lang="da-DK" dirty="0" err="1" smtClean="0"/>
              <a:t>useful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636912"/>
            <a:ext cx="8229600" cy="2985195"/>
          </a:xfrm>
        </p:spPr>
        <p:txBody>
          <a:bodyPr/>
          <a:lstStyle/>
          <a:p>
            <a:endParaRPr lang="da-DK" dirty="0" smtClean="0"/>
          </a:p>
          <a:p>
            <a:endParaRPr lang="da-DK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2276872"/>
            <a:ext cx="8229600" cy="400169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dirty="0" err="1" smtClean="0"/>
              <a:t>Two</a:t>
            </a:r>
            <a:r>
              <a:rPr lang="da-DK" dirty="0" smtClean="0"/>
              <a:t> </a:t>
            </a:r>
            <a:r>
              <a:rPr lang="da-DK" dirty="0" err="1" smtClean="0"/>
              <a:t>key</a:t>
            </a:r>
            <a:r>
              <a:rPr lang="da-DK" dirty="0" smtClean="0"/>
              <a:t> </a:t>
            </a:r>
            <a:r>
              <a:rPr lang="da-DK" dirty="0" err="1" smtClean="0"/>
              <a:t>goals</a:t>
            </a:r>
            <a:endParaRPr lang="da-DK" dirty="0" smtClean="0"/>
          </a:p>
          <a:p>
            <a:pPr marL="514350" indent="-514350">
              <a:buFont typeface="+mj-lt"/>
              <a:buAutoNum type="arabicPeriod"/>
            </a:pPr>
            <a:r>
              <a:rPr lang="da-DK" dirty="0" err="1" smtClean="0"/>
              <a:t>Forecasting</a:t>
            </a:r>
            <a:r>
              <a:rPr lang="da-DK" dirty="0" smtClean="0"/>
              <a:t>: </a:t>
            </a:r>
            <a:r>
              <a:rPr lang="da-DK" dirty="0" err="1" smtClean="0"/>
              <a:t>individual</a:t>
            </a:r>
            <a:r>
              <a:rPr lang="da-DK" dirty="0" smtClean="0"/>
              <a:t> </a:t>
            </a:r>
            <a:r>
              <a:rPr lang="da-DK" dirty="0" err="1" smtClean="0"/>
              <a:t>behavior</a:t>
            </a:r>
            <a:r>
              <a:rPr lang="da-DK" dirty="0" smtClean="0"/>
              <a:t>, policy </a:t>
            </a:r>
            <a:r>
              <a:rPr lang="da-DK" dirty="0" err="1" smtClean="0"/>
              <a:t>consequences</a:t>
            </a:r>
            <a:r>
              <a:rPr lang="da-DK" dirty="0" smtClean="0"/>
              <a:t>, </a:t>
            </a:r>
            <a:r>
              <a:rPr lang="da-DK" dirty="0" err="1" smtClean="0"/>
              <a:t>voting</a:t>
            </a:r>
            <a:r>
              <a:rPr lang="da-DK" dirty="0" smtClean="0"/>
              <a:t>, Champions League, grades …</a:t>
            </a:r>
            <a:br>
              <a:rPr lang="da-DK" dirty="0" smtClean="0"/>
            </a:br>
            <a:r>
              <a:rPr lang="da-DK" dirty="0" smtClean="0"/>
              <a:t>Data science / </a:t>
            </a:r>
            <a:r>
              <a:rPr lang="da-DK" dirty="0" err="1" smtClean="0"/>
              <a:t>machine</a:t>
            </a:r>
            <a:r>
              <a:rPr lang="da-DK" dirty="0" smtClean="0"/>
              <a:t> </a:t>
            </a:r>
            <a:r>
              <a:rPr lang="da-DK" dirty="0" err="1" smtClean="0"/>
              <a:t>learning</a:t>
            </a:r>
            <a:r>
              <a:rPr lang="da-DK" dirty="0" smtClean="0"/>
              <a:t> (but </a:t>
            </a:r>
            <a:r>
              <a:rPr lang="da-DK" dirty="0" err="1" smtClean="0"/>
              <a:t>also</a:t>
            </a:r>
            <a:r>
              <a:rPr lang="da-DK" dirty="0" smtClean="0"/>
              <a:t> </a:t>
            </a:r>
            <a:r>
              <a:rPr lang="da-DK" dirty="0" err="1" smtClean="0"/>
              <a:t>macroeconomics</a:t>
            </a:r>
            <a:r>
              <a:rPr lang="da-DK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a-DK" dirty="0" err="1" smtClean="0"/>
              <a:t>Hypothesis</a:t>
            </a:r>
            <a:r>
              <a:rPr lang="da-DK" dirty="0" smtClean="0"/>
              <a:t> </a:t>
            </a:r>
            <a:r>
              <a:rPr lang="da-DK" dirty="0" err="1" smtClean="0"/>
              <a:t>testing</a:t>
            </a:r>
            <a:r>
              <a:rPr lang="da-DK" dirty="0" smtClean="0"/>
              <a:t>, </a:t>
            </a:r>
            <a:r>
              <a:rPr lang="da-DK" dirty="0" err="1" smtClean="0"/>
              <a:t>derived</a:t>
            </a:r>
            <a:r>
              <a:rPr lang="da-DK" dirty="0" smtClean="0"/>
              <a:t> from </a:t>
            </a:r>
            <a:r>
              <a:rPr lang="da-DK" dirty="0" err="1" smtClean="0"/>
              <a:t>theory</a:t>
            </a:r>
            <a:r>
              <a:rPr lang="da-DK" dirty="0" smtClean="0"/>
              <a:t/>
            </a:r>
            <a:br>
              <a:rPr lang="da-DK" dirty="0" smtClean="0"/>
            </a:br>
            <a:r>
              <a:rPr lang="da-DK" dirty="0" smtClean="0"/>
              <a:t>´</a:t>
            </a:r>
            <a:r>
              <a:rPr lang="da-DK" dirty="0" err="1" smtClean="0"/>
              <a:t>Traditional</a:t>
            </a:r>
            <a:r>
              <a:rPr lang="da-DK" dirty="0" smtClean="0"/>
              <a:t>’ social science </a:t>
            </a:r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8</a:t>
            </a:fld>
            <a:endParaRPr lang="da-DK"/>
          </a:p>
        </p:txBody>
      </p:sp>
      <p:sp>
        <p:nvSpPr>
          <p:cNvPr id="7" name="TextBox 6"/>
          <p:cNvSpPr txBox="1"/>
          <p:nvPr/>
        </p:nvSpPr>
        <p:spPr>
          <a:xfrm>
            <a:off x="6660232" y="1844824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i="1" dirty="0" smtClean="0"/>
              <a:t>George Box</a:t>
            </a:r>
            <a:endParaRPr lang="da-DK" i="1" dirty="0"/>
          </a:p>
        </p:txBody>
      </p:sp>
    </p:spTree>
    <p:extLst>
      <p:ext uri="{BB962C8B-B14F-4D97-AF65-F5344CB8AC3E}">
        <p14:creationId xmlns:p14="http://schemas.microsoft.com/office/powerpoint/2010/main" val="820792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539552" y="476672"/>
            <a:ext cx="8229600" cy="583264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da-DK" dirty="0" err="1" smtClean="0"/>
              <a:t>Forecasting</a:t>
            </a:r>
            <a:endParaRPr lang="da-DK" dirty="0" smtClean="0"/>
          </a:p>
          <a:p>
            <a:r>
              <a:rPr lang="da-DK" dirty="0" err="1" smtClean="0"/>
              <a:t>Example</a:t>
            </a:r>
            <a:r>
              <a:rPr lang="da-DK" dirty="0" smtClean="0"/>
              <a:t>: Bank </a:t>
            </a:r>
            <a:r>
              <a:rPr lang="da-DK" dirty="0" err="1" smtClean="0"/>
              <a:t>wants</a:t>
            </a:r>
            <a:r>
              <a:rPr lang="da-DK" dirty="0" smtClean="0"/>
              <a:t> to </a:t>
            </a:r>
            <a:r>
              <a:rPr lang="da-DK" dirty="0" err="1" smtClean="0"/>
              <a:t>forecast</a:t>
            </a:r>
            <a:r>
              <a:rPr lang="da-DK" dirty="0" smtClean="0"/>
              <a:t> non-</a:t>
            </a:r>
            <a:r>
              <a:rPr lang="da-DK" dirty="0" err="1" smtClean="0"/>
              <a:t>payment</a:t>
            </a:r>
            <a:r>
              <a:rPr lang="da-DK" dirty="0" smtClean="0"/>
              <a:t> on </a:t>
            </a:r>
            <a:r>
              <a:rPr lang="da-DK" dirty="0" err="1" smtClean="0"/>
              <a:t>loans</a:t>
            </a:r>
            <a:r>
              <a:rPr lang="da-DK" dirty="0" smtClean="0"/>
              <a:t> (</a:t>
            </a:r>
            <a:r>
              <a:rPr lang="da-DK" dirty="0" err="1" smtClean="0">
                <a:solidFill>
                  <a:srgbClr val="3366FF"/>
                </a:solidFill>
              </a:rPr>
              <a:t>P_d</a:t>
            </a:r>
            <a:r>
              <a:rPr lang="da-DK" dirty="0" smtClean="0"/>
              <a:t>: </a:t>
            </a:r>
            <a:r>
              <a:rPr lang="da-DK" dirty="0" err="1" smtClean="0"/>
              <a:t>probability</a:t>
            </a:r>
            <a:r>
              <a:rPr lang="da-DK" dirty="0" smtClean="0"/>
              <a:t> of default)</a:t>
            </a:r>
          </a:p>
          <a:p>
            <a:r>
              <a:rPr lang="da-DK" dirty="0" err="1" smtClean="0"/>
              <a:t>Couldn’t</a:t>
            </a:r>
            <a:r>
              <a:rPr lang="da-DK" dirty="0" smtClean="0"/>
              <a:t> </a:t>
            </a:r>
            <a:r>
              <a:rPr lang="da-DK" dirty="0" err="1" smtClean="0"/>
              <a:t>care</a:t>
            </a:r>
            <a:r>
              <a:rPr lang="da-DK" dirty="0" smtClean="0"/>
              <a:t> </a:t>
            </a:r>
            <a:r>
              <a:rPr lang="da-DK" dirty="0" err="1" smtClean="0"/>
              <a:t>less</a:t>
            </a:r>
            <a:r>
              <a:rPr lang="da-DK" dirty="0" smtClean="0"/>
              <a:t> </a:t>
            </a:r>
            <a:r>
              <a:rPr lang="da-DK" dirty="0" err="1" smtClean="0"/>
              <a:t>about</a:t>
            </a:r>
            <a:r>
              <a:rPr lang="da-DK" dirty="0" smtClean="0"/>
              <a:t> </a:t>
            </a:r>
            <a:r>
              <a:rPr lang="da-DK" dirty="0" err="1" smtClean="0"/>
              <a:t>theory</a:t>
            </a:r>
            <a:endParaRPr lang="da-DK" dirty="0" smtClean="0"/>
          </a:p>
          <a:p>
            <a:r>
              <a:rPr lang="da-DK" dirty="0" smtClean="0"/>
              <a:t>Rough ”Data Science”: </a:t>
            </a:r>
            <a:r>
              <a:rPr lang="da-DK" dirty="0" err="1" smtClean="0"/>
              <a:t>try</a:t>
            </a:r>
            <a:r>
              <a:rPr lang="da-DK" dirty="0" smtClean="0"/>
              <a:t> to </a:t>
            </a:r>
            <a:r>
              <a:rPr lang="da-DK" dirty="0" err="1" smtClean="0"/>
              <a:t>predict</a:t>
            </a:r>
            <a:r>
              <a:rPr lang="da-DK" dirty="0" smtClean="0"/>
              <a:t> from all </a:t>
            </a:r>
            <a:r>
              <a:rPr lang="da-DK" dirty="0" err="1" smtClean="0"/>
              <a:t>available</a:t>
            </a:r>
            <a:r>
              <a:rPr lang="da-DK" dirty="0" smtClean="0"/>
              <a:t> data</a:t>
            </a:r>
          </a:p>
          <a:p>
            <a:r>
              <a:rPr lang="da-DK" dirty="0" err="1" smtClean="0"/>
              <a:t>Suppose</a:t>
            </a:r>
            <a:r>
              <a:rPr lang="da-DK" dirty="0" smtClean="0"/>
              <a:t> </a:t>
            </a:r>
            <a:r>
              <a:rPr lang="da-DK" dirty="0" err="1" smtClean="0"/>
              <a:t>we</a:t>
            </a:r>
            <a:r>
              <a:rPr lang="da-DK" dirty="0" smtClean="0"/>
              <a:t> find </a:t>
            </a:r>
            <a:r>
              <a:rPr lang="da-DK" dirty="0" err="1" smtClean="0"/>
              <a:t>that</a:t>
            </a:r>
            <a:r>
              <a:rPr lang="da-DK" dirty="0" smtClean="0"/>
              <a:t> </a:t>
            </a:r>
            <a:r>
              <a:rPr lang="da-DK" dirty="0" err="1" smtClean="0">
                <a:hlinkClick r:id="rId3"/>
              </a:rPr>
              <a:t>birth</a:t>
            </a:r>
            <a:r>
              <a:rPr lang="da-DK" dirty="0" smtClean="0">
                <a:hlinkClick r:id="rId3"/>
              </a:rPr>
              <a:t> </a:t>
            </a:r>
            <a:r>
              <a:rPr lang="da-DK" dirty="0" err="1" smtClean="0">
                <a:hlinkClick r:id="rId3"/>
              </a:rPr>
              <a:t>weight</a:t>
            </a:r>
            <a:r>
              <a:rPr lang="da-DK" dirty="0" smtClean="0">
                <a:hlinkClick r:id="rId3"/>
              </a:rPr>
              <a:t> </a:t>
            </a:r>
            <a:r>
              <a:rPr lang="da-DK" dirty="0" err="1" smtClean="0">
                <a:hlinkClick r:id="rId3"/>
              </a:rPr>
              <a:t>predicts</a:t>
            </a:r>
            <a:r>
              <a:rPr lang="da-DK" dirty="0" smtClean="0">
                <a:hlinkClick r:id="rId3"/>
              </a:rPr>
              <a:t> default</a:t>
            </a:r>
            <a:endParaRPr lang="da-DK" dirty="0" smtClean="0"/>
          </a:p>
          <a:p>
            <a:pPr lvl="1"/>
            <a:r>
              <a:rPr lang="da-DK" dirty="0" smtClean="0"/>
              <a:t>Bank is </a:t>
            </a:r>
            <a:r>
              <a:rPr lang="da-DK" dirty="0" err="1" smtClean="0"/>
              <a:t>happy</a:t>
            </a:r>
            <a:r>
              <a:rPr lang="da-DK" dirty="0" smtClean="0"/>
              <a:t>, </a:t>
            </a:r>
            <a:r>
              <a:rPr lang="da-DK" dirty="0" err="1" smtClean="0"/>
              <a:t>better</a:t>
            </a:r>
            <a:r>
              <a:rPr lang="da-DK" dirty="0" smtClean="0"/>
              <a:t> </a:t>
            </a:r>
            <a:r>
              <a:rPr lang="da-DK" dirty="0" err="1" smtClean="0"/>
              <a:t>fit</a:t>
            </a:r>
            <a:r>
              <a:rPr lang="da-DK" dirty="0" smtClean="0"/>
              <a:t> (</a:t>
            </a:r>
            <a:r>
              <a:rPr lang="da-DK" dirty="0" err="1" smtClean="0"/>
              <a:t>defer</a:t>
            </a:r>
            <a:r>
              <a:rPr lang="da-DK" dirty="0" smtClean="0"/>
              <a:t> </a:t>
            </a:r>
            <a:r>
              <a:rPr lang="da-DK" dirty="0" err="1" smtClean="0"/>
              <a:t>ethics</a:t>
            </a:r>
            <a:r>
              <a:rPr lang="da-DK" dirty="0" smtClean="0"/>
              <a:t> </a:t>
            </a:r>
            <a:r>
              <a:rPr lang="da-DK" dirty="0" err="1" smtClean="0"/>
              <a:t>etc</a:t>
            </a:r>
            <a:r>
              <a:rPr lang="da-DK" dirty="0" smtClean="0"/>
              <a:t>)</a:t>
            </a:r>
          </a:p>
          <a:p>
            <a:pPr lvl="1"/>
            <a:r>
              <a:rPr lang="da-DK" dirty="0" smtClean="0"/>
              <a:t>Policy: </a:t>
            </a:r>
            <a:r>
              <a:rPr lang="da-DK" dirty="0" err="1" smtClean="0"/>
              <a:t>does</a:t>
            </a:r>
            <a:r>
              <a:rPr lang="da-DK" dirty="0" smtClean="0"/>
              <a:t> </a:t>
            </a:r>
            <a:r>
              <a:rPr lang="da-DK" dirty="0" err="1" smtClean="0"/>
              <a:t>investing</a:t>
            </a:r>
            <a:r>
              <a:rPr lang="da-DK" dirty="0" smtClean="0"/>
              <a:t> in </a:t>
            </a:r>
            <a:r>
              <a:rPr lang="da-DK" dirty="0" err="1" smtClean="0"/>
              <a:t>pre-natal</a:t>
            </a:r>
            <a:r>
              <a:rPr lang="da-DK" dirty="0" smtClean="0"/>
              <a:t> </a:t>
            </a:r>
            <a:r>
              <a:rPr lang="da-DK" dirty="0" err="1" smtClean="0"/>
              <a:t>care</a:t>
            </a:r>
            <a:r>
              <a:rPr lang="da-DK" dirty="0" smtClean="0"/>
              <a:t> </a:t>
            </a:r>
            <a:r>
              <a:rPr lang="da-DK" dirty="0" err="1" smtClean="0"/>
              <a:t>reduce</a:t>
            </a:r>
            <a:r>
              <a:rPr lang="da-DK" dirty="0" smtClean="0"/>
              <a:t> defaults?</a:t>
            </a:r>
          </a:p>
          <a:p>
            <a:r>
              <a:rPr lang="da-DK" dirty="0" smtClean="0"/>
              <a:t>In </a:t>
            </a:r>
            <a:r>
              <a:rPr lang="da-DK" dirty="0" err="1" smtClean="0"/>
              <a:t>practice</a:t>
            </a:r>
            <a:r>
              <a:rPr lang="da-DK" dirty="0" smtClean="0"/>
              <a:t>: set of </a:t>
            </a:r>
            <a:r>
              <a:rPr lang="da-DK" dirty="0" err="1" smtClean="0"/>
              <a:t>predictors</a:t>
            </a:r>
            <a:r>
              <a:rPr lang="da-DK" dirty="0" smtClean="0"/>
              <a:t> </a:t>
            </a:r>
            <a:r>
              <a:rPr lang="da-DK" dirty="0" err="1" smtClean="0"/>
              <a:t>typically</a:t>
            </a:r>
            <a:r>
              <a:rPr lang="da-DK" dirty="0" smtClean="0"/>
              <a:t> </a:t>
            </a:r>
            <a:r>
              <a:rPr lang="da-DK" dirty="0" err="1" smtClean="0"/>
              <a:t>taken</a:t>
            </a:r>
            <a:r>
              <a:rPr lang="da-DK" dirty="0" smtClean="0"/>
              <a:t> from (</a:t>
            </a:r>
            <a:r>
              <a:rPr lang="da-DK" dirty="0" err="1" smtClean="0"/>
              <a:t>some</a:t>
            </a:r>
            <a:r>
              <a:rPr lang="da-DK" dirty="0" smtClean="0"/>
              <a:t>) </a:t>
            </a:r>
            <a:r>
              <a:rPr lang="da-DK" dirty="0" err="1" smtClean="0"/>
              <a:t>theory</a:t>
            </a:r>
            <a:r>
              <a:rPr lang="da-DK" dirty="0" smtClean="0"/>
              <a:t>, </a:t>
            </a:r>
            <a:r>
              <a:rPr lang="da-DK" dirty="0" err="1" smtClean="0"/>
              <a:t>even</a:t>
            </a:r>
            <a:r>
              <a:rPr lang="da-DK" dirty="0" smtClean="0"/>
              <a:t> if </a:t>
            </a:r>
            <a:r>
              <a:rPr lang="da-DK" dirty="0" err="1" smtClean="0"/>
              <a:t>casual</a:t>
            </a:r>
            <a:endParaRPr lang="da-DK" dirty="0" smtClean="0"/>
          </a:p>
          <a:p>
            <a:r>
              <a:rPr lang="da-DK" dirty="0" err="1" smtClean="0"/>
              <a:t>Complications</a:t>
            </a:r>
            <a:r>
              <a:rPr lang="da-DK" dirty="0" smtClean="0"/>
              <a:t>: if </a:t>
            </a:r>
            <a:r>
              <a:rPr lang="da-DK" dirty="0" err="1" smtClean="0"/>
              <a:t>customers</a:t>
            </a:r>
            <a:r>
              <a:rPr lang="da-DK" dirty="0" smtClean="0"/>
              <a:t> know </a:t>
            </a:r>
            <a:r>
              <a:rPr lang="da-DK" dirty="0" err="1" smtClean="0"/>
              <a:t>that</a:t>
            </a:r>
            <a:r>
              <a:rPr lang="da-DK" dirty="0" smtClean="0"/>
              <a:t> </a:t>
            </a:r>
            <a:r>
              <a:rPr lang="da-DK" dirty="0" err="1" smtClean="0">
                <a:solidFill>
                  <a:srgbClr val="3366FF"/>
                </a:solidFill>
              </a:rPr>
              <a:t>P_d</a:t>
            </a:r>
            <a:r>
              <a:rPr lang="da-DK" dirty="0" smtClean="0"/>
              <a:t> </a:t>
            </a:r>
            <a:r>
              <a:rPr lang="da-DK" dirty="0" err="1" smtClean="0"/>
              <a:t>depends</a:t>
            </a:r>
            <a:r>
              <a:rPr lang="da-DK" dirty="0" smtClean="0"/>
              <a:t> on </a:t>
            </a:r>
            <a:r>
              <a:rPr lang="da-DK" dirty="0" err="1" smtClean="0"/>
              <a:t>birth</a:t>
            </a:r>
            <a:r>
              <a:rPr lang="da-DK" dirty="0" smtClean="0"/>
              <a:t> </a:t>
            </a:r>
            <a:r>
              <a:rPr lang="da-DK" dirty="0" err="1" smtClean="0"/>
              <a:t>weight</a:t>
            </a:r>
            <a:r>
              <a:rPr lang="da-DK" dirty="0" smtClean="0"/>
              <a:t>, </a:t>
            </a:r>
            <a:r>
              <a:rPr lang="da-DK" dirty="0" err="1" smtClean="0"/>
              <a:t>would</a:t>
            </a:r>
            <a:r>
              <a:rPr lang="da-DK" dirty="0" smtClean="0"/>
              <a:t>/</a:t>
            </a:r>
            <a:r>
              <a:rPr lang="da-DK" dirty="0" err="1" smtClean="0"/>
              <a:t>should</a:t>
            </a:r>
            <a:r>
              <a:rPr lang="da-DK" dirty="0" smtClean="0"/>
              <a:t> </a:t>
            </a:r>
            <a:r>
              <a:rPr lang="da-DK" dirty="0" err="1" smtClean="0"/>
              <a:t>they</a:t>
            </a:r>
            <a:r>
              <a:rPr lang="da-DK" dirty="0" smtClean="0"/>
              <a:t> </a:t>
            </a:r>
            <a:r>
              <a:rPr lang="da-DK" dirty="0" err="1" smtClean="0"/>
              <a:t>disclose</a:t>
            </a:r>
            <a:r>
              <a:rPr lang="da-DK" dirty="0" smtClean="0"/>
              <a:t> it? </a:t>
            </a:r>
            <a:r>
              <a:rPr lang="da-DK" dirty="0" err="1" smtClean="0"/>
              <a:t>What</a:t>
            </a:r>
            <a:r>
              <a:rPr lang="da-DK" dirty="0" smtClean="0"/>
              <a:t> if </a:t>
            </a:r>
            <a:r>
              <a:rPr lang="da-DK" dirty="0" err="1" smtClean="0"/>
              <a:t>loans</a:t>
            </a:r>
            <a:r>
              <a:rPr lang="da-DK" dirty="0" smtClean="0"/>
              <a:t> </a:t>
            </a:r>
            <a:r>
              <a:rPr lang="da-DK" dirty="0" err="1" smtClean="0"/>
              <a:t>only</a:t>
            </a:r>
            <a:r>
              <a:rPr lang="da-DK" dirty="0" smtClean="0"/>
              <a:t> to </a:t>
            </a:r>
            <a:r>
              <a:rPr lang="da-DK" dirty="0" err="1" smtClean="0"/>
              <a:t>disclosers</a:t>
            </a:r>
            <a:r>
              <a:rPr lang="da-DK" dirty="0" smtClean="0"/>
              <a:t>? </a:t>
            </a:r>
            <a:r>
              <a:rPr lang="da-DK" dirty="0" err="1" smtClean="0"/>
              <a:t>Would</a:t>
            </a:r>
            <a:r>
              <a:rPr lang="da-DK" dirty="0" smtClean="0"/>
              <a:t> </a:t>
            </a:r>
            <a:r>
              <a:rPr lang="da-DK" dirty="0" err="1" smtClean="0"/>
              <a:t>they</a:t>
            </a:r>
            <a:r>
              <a:rPr lang="da-DK" dirty="0" smtClean="0"/>
              <a:t> </a:t>
            </a:r>
            <a:r>
              <a:rPr lang="da-DK" dirty="0" err="1" smtClean="0"/>
              <a:t>tell</a:t>
            </a:r>
            <a:r>
              <a:rPr lang="da-DK" dirty="0" smtClean="0"/>
              <a:t> the </a:t>
            </a:r>
            <a:r>
              <a:rPr lang="da-DK" dirty="0" err="1" smtClean="0"/>
              <a:t>truth</a:t>
            </a:r>
            <a:r>
              <a:rPr lang="da-DK" dirty="0" smtClean="0"/>
              <a:t>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Big Data in Economics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1E5EA-C0CD-48C8-9E3A-C80CB46AEF88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8230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949</TotalTime>
  <Words>3408</Words>
  <Application>Microsoft Office PowerPoint</Application>
  <PresentationFormat>On-screen Show (4:3)</PresentationFormat>
  <Paragraphs>622</Paragraphs>
  <Slides>70</Slides>
  <Notes>70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1" baseType="lpstr">
      <vt:lpstr>Office Theme</vt:lpstr>
      <vt:lpstr>Social Data Science  Data and Big data</vt:lpstr>
      <vt:lpstr>In God we trust, all others must bring data</vt:lpstr>
      <vt:lpstr>Today: 1. Empirical design 2. data generating process 3. modes of collection  standard vs big data; examples 4. strategic data provision</vt:lpstr>
      <vt:lpstr>roadmap</vt:lpstr>
      <vt:lpstr>Different data for different questions or Different questions for different data</vt:lpstr>
      <vt:lpstr>roadmap</vt:lpstr>
      <vt:lpstr>What is your question, again?</vt:lpstr>
      <vt:lpstr>All models are wrong –  but some are useful</vt:lpstr>
      <vt:lpstr>PowerPoint Presentation</vt:lpstr>
      <vt:lpstr>PowerPoint Presentation</vt:lpstr>
      <vt:lpstr>Goodhart’s law</vt:lpstr>
      <vt:lpstr>Targets and Measures</vt:lpstr>
      <vt:lpstr>Case of Google Flu</vt:lpstr>
      <vt:lpstr>roadmap</vt:lpstr>
      <vt:lpstr>Effects of causes vs. Causes of effects </vt:lpstr>
      <vt:lpstr>Effects of causes (forward causal questions)</vt:lpstr>
      <vt:lpstr>Causes of effects (reverse causal inference)</vt:lpstr>
      <vt:lpstr>roadmap</vt:lpstr>
      <vt:lpstr>Data generating process</vt:lpstr>
      <vt:lpstr>Randomized experiments</vt:lpstr>
      <vt:lpstr>Randomized experiments</vt:lpstr>
      <vt:lpstr>Randomized experiments</vt:lpstr>
      <vt:lpstr>Randomized experiments</vt:lpstr>
      <vt:lpstr>Randomized experiments</vt:lpstr>
      <vt:lpstr>Observational data</vt:lpstr>
      <vt:lpstr>Example: Inequality</vt:lpstr>
      <vt:lpstr>Observational data</vt:lpstr>
      <vt:lpstr>Observational data</vt:lpstr>
      <vt:lpstr>Observational data</vt:lpstr>
      <vt:lpstr>Big data is often observational</vt:lpstr>
      <vt:lpstr>roadmap</vt:lpstr>
      <vt:lpstr>Modes of data collection</vt:lpstr>
      <vt:lpstr>Modes of data collection</vt:lpstr>
      <vt:lpstr>Ethnographic</vt:lpstr>
      <vt:lpstr>Surveys</vt:lpstr>
      <vt:lpstr>Administrative data</vt:lpstr>
      <vt:lpstr>Administrative data</vt:lpstr>
      <vt:lpstr>Administrative data</vt:lpstr>
      <vt:lpstr>Viva la revolución?</vt:lpstr>
      <vt:lpstr>Big data</vt:lpstr>
      <vt:lpstr>No agreed upon definition what  Big Data is</vt:lpstr>
      <vt:lpstr>‘Big data’</vt:lpstr>
      <vt:lpstr>Characteristics of ‘big data’</vt:lpstr>
      <vt:lpstr>Example: Social Fabric</vt:lpstr>
      <vt:lpstr>Why phone data</vt:lpstr>
      <vt:lpstr>Example: Social Fabric</vt:lpstr>
      <vt:lpstr>Example: Social Fabric</vt:lpstr>
      <vt:lpstr>Example: Social Fabric</vt:lpstr>
      <vt:lpstr>Example: peer effects in  education economics</vt:lpstr>
      <vt:lpstr>Example: peer effects</vt:lpstr>
      <vt:lpstr>Broader issue: Who meets, and how close are they?</vt:lpstr>
      <vt:lpstr>Prediction vs causality</vt:lpstr>
      <vt:lpstr>PowerPoint Presentation</vt:lpstr>
      <vt:lpstr>PowerPoint Presentation</vt:lpstr>
      <vt:lpstr>PowerPoint Presentation</vt:lpstr>
      <vt:lpstr>Prediction vs causality</vt:lpstr>
      <vt:lpstr>Example: CSS</vt:lpstr>
      <vt:lpstr>Example: David some Saturday</vt:lpstr>
      <vt:lpstr>Example: David some Saturday</vt:lpstr>
      <vt:lpstr>Example: how to measure  consumer spending</vt:lpstr>
      <vt:lpstr>Example: consumer spending</vt:lpstr>
      <vt:lpstr>Example: consumer spending</vt:lpstr>
      <vt:lpstr>Statistical analysis of Big Data</vt:lpstr>
      <vt:lpstr>Statistical/machine learning</vt:lpstr>
      <vt:lpstr>Statistical analysis of Big Data</vt:lpstr>
      <vt:lpstr>roadmap</vt:lpstr>
      <vt:lpstr>Strategic data management and production</vt:lpstr>
      <vt:lpstr>Strategic data management and production</vt:lpstr>
      <vt:lpstr>Social desirability bias I</vt:lpstr>
      <vt:lpstr>Social desirability bias II</vt:lpstr>
    </vt:vector>
  </TitlesOfParts>
  <Company>SAMF-IT, KU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 types of data</dc:title>
  <dc:creator>David Dreyer Lassen</dc:creator>
  <cp:lastModifiedBy>David Dreyer Lassen</cp:lastModifiedBy>
  <cp:revision>84</cp:revision>
  <cp:lastPrinted>2016-08-11T07:43:50Z</cp:lastPrinted>
  <dcterms:created xsi:type="dcterms:W3CDTF">2015-09-23T07:00:22Z</dcterms:created>
  <dcterms:modified xsi:type="dcterms:W3CDTF">2017-08-10T13:51:32Z</dcterms:modified>
</cp:coreProperties>
</file>

<file path=docProps/thumbnail.jpeg>
</file>